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83" r:id="rId2"/>
    <p:sldId id="310" r:id="rId3"/>
    <p:sldId id="312" r:id="rId4"/>
    <p:sldId id="315" r:id="rId5"/>
    <p:sldId id="313" r:id="rId6"/>
    <p:sldId id="314" r:id="rId7"/>
    <p:sldId id="330" r:id="rId8"/>
    <p:sldId id="323" r:id="rId9"/>
    <p:sldId id="322" r:id="rId10"/>
    <p:sldId id="327" r:id="rId11"/>
    <p:sldId id="328" r:id="rId12"/>
    <p:sldId id="329" r:id="rId13"/>
    <p:sldId id="333" r:id="rId14"/>
    <p:sldId id="334" r:id="rId15"/>
    <p:sldId id="331" r:id="rId16"/>
    <p:sldId id="316" r:id="rId17"/>
    <p:sldId id="317" r:id="rId18"/>
    <p:sldId id="318" r:id="rId19"/>
    <p:sldId id="326" r:id="rId20"/>
    <p:sldId id="319" r:id="rId21"/>
    <p:sldId id="321" r:id="rId22"/>
    <p:sldId id="324" r:id="rId23"/>
    <p:sldId id="32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ter Leyman" initials="PL" lastIdx="1" clrIdx="0">
    <p:extLst>
      <p:ext uri="{19B8F6BF-5375-455C-9EA6-DF929625EA0E}">
        <p15:presenceInfo xmlns:p15="http://schemas.microsoft.com/office/powerpoint/2012/main" userId="S-1-5-21-975777292-4145163941-1758202918-127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39D"/>
    <a:srgbClr val="F5EF7D"/>
    <a:srgbClr val="F3EF9D"/>
    <a:srgbClr val="FFFFCC"/>
    <a:srgbClr val="FFFF66"/>
    <a:srgbClr val="FAFA92"/>
    <a:srgbClr val="FCF9BC"/>
    <a:srgbClr val="FBF9C7"/>
    <a:srgbClr val="FFFF99"/>
    <a:srgbClr val="9B8F7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3" autoAdjust="0"/>
    <p:restoredTop sz="94933" autoAdjust="0"/>
  </p:normalViewPr>
  <p:slideViewPr>
    <p:cSldViewPr snapToGrid="0">
      <p:cViewPr varScale="1">
        <p:scale>
          <a:sx n="123" d="100"/>
          <a:sy n="123" d="100"/>
        </p:scale>
        <p:origin x="1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A7A0A-8E7B-4713-95C7-5899F4391029}" type="datetimeFigureOut">
              <a:rPr lang="sv-SE" smtClean="0"/>
              <a:t>2025-06-12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A48D2-1D9C-4FD8-9366-10D541096F65}" type="slidenum">
              <a:rPr lang="sv-SE" smtClean="0"/>
              <a:t>‹#›</a:t>
            </a:fld>
            <a:endParaRPr lang="sv-SE"/>
          </a:p>
        </p:txBody>
      </p:sp>
    </p:spTree>
    <p:extLst>
      <p:ext uri="{BB962C8B-B14F-4D97-AF65-F5344CB8AC3E}">
        <p14:creationId xmlns:p14="http://schemas.microsoft.com/office/powerpoint/2010/main" val="285245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1</a:t>
            </a:fld>
            <a:endParaRPr lang="sv-SE"/>
          </a:p>
        </p:txBody>
      </p:sp>
    </p:spTree>
    <p:extLst>
      <p:ext uri="{BB962C8B-B14F-4D97-AF65-F5344CB8AC3E}">
        <p14:creationId xmlns:p14="http://schemas.microsoft.com/office/powerpoint/2010/main" val="1175218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10</a:t>
            </a:fld>
            <a:endParaRPr lang="sv-SE"/>
          </a:p>
        </p:txBody>
      </p:sp>
    </p:spTree>
    <p:extLst>
      <p:ext uri="{BB962C8B-B14F-4D97-AF65-F5344CB8AC3E}">
        <p14:creationId xmlns:p14="http://schemas.microsoft.com/office/powerpoint/2010/main" val="198847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11</a:t>
            </a:fld>
            <a:endParaRPr lang="sv-SE"/>
          </a:p>
        </p:txBody>
      </p:sp>
    </p:spTree>
    <p:extLst>
      <p:ext uri="{BB962C8B-B14F-4D97-AF65-F5344CB8AC3E}">
        <p14:creationId xmlns:p14="http://schemas.microsoft.com/office/powerpoint/2010/main" val="52258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12</a:t>
            </a:fld>
            <a:endParaRPr lang="sv-SE"/>
          </a:p>
        </p:txBody>
      </p:sp>
    </p:spTree>
    <p:extLst>
      <p:ext uri="{BB962C8B-B14F-4D97-AF65-F5344CB8AC3E}">
        <p14:creationId xmlns:p14="http://schemas.microsoft.com/office/powerpoint/2010/main" val="250243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13</a:t>
            </a:fld>
            <a:endParaRPr lang="sv-SE"/>
          </a:p>
        </p:txBody>
      </p:sp>
    </p:spTree>
    <p:extLst>
      <p:ext uri="{BB962C8B-B14F-4D97-AF65-F5344CB8AC3E}">
        <p14:creationId xmlns:p14="http://schemas.microsoft.com/office/powerpoint/2010/main" val="1636485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14</a:t>
            </a:fld>
            <a:endParaRPr lang="sv-SE"/>
          </a:p>
        </p:txBody>
      </p:sp>
    </p:spTree>
    <p:extLst>
      <p:ext uri="{BB962C8B-B14F-4D97-AF65-F5344CB8AC3E}">
        <p14:creationId xmlns:p14="http://schemas.microsoft.com/office/powerpoint/2010/main" val="15009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15</a:t>
            </a:fld>
            <a:endParaRPr lang="sv-SE"/>
          </a:p>
        </p:txBody>
      </p:sp>
    </p:spTree>
    <p:extLst>
      <p:ext uri="{BB962C8B-B14F-4D97-AF65-F5344CB8AC3E}">
        <p14:creationId xmlns:p14="http://schemas.microsoft.com/office/powerpoint/2010/main" val="1828239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16</a:t>
            </a:fld>
            <a:endParaRPr lang="sv-SE"/>
          </a:p>
        </p:txBody>
      </p:sp>
    </p:spTree>
    <p:extLst>
      <p:ext uri="{BB962C8B-B14F-4D97-AF65-F5344CB8AC3E}">
        <p14:creationId xmlns:p14="http://schemas.microsoft.com/office/powerpoint/2010/main" val="141182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17</a:t>
            </a:fld>
            <a:endParaRPr lang="sv-SE"/>
          </a:p>
        </p:txBody>
      </p:sp>
    </p:spTree>
    <p:extLst>
      <p:ext uri="{BB962C8B-B14F-4D97-AF65-F5344CB8AC3E}">
        <p14:creationId xmlns:p14="http://schemas.microsoft.com/office/powerpoint/2010/main" val="151028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18</a:t>
            </a:fld>
            <a:endParaRPr lang="sv-SE"/>
          </a:p>
        </p:txBody>
      </p:sp>
    </p:spTree>
    <p:extLst>
      <p:ext uri="{BB962C8B-B14F-4D97-AF65-F5344CB8AC3E}">
        <p14:creationId xmlns:p14="http://schemas.microsoft.com/office/powerpoint/2010/main" val="1048339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19</a:t>
            </a:fld>
            <a:endParaRPr lang="sv-SE"/>
          </a:p>
        </p:txBody>
      </p:sp>
    </p:spTree>
    <p:extLst>
      <p:ext uri="{BB962C8B-B14F-4D97-AF65-F5344CB8AC3E}">
        <p14:creationId xmlns:p14="http://schemas.microsoft.com/office/powerpoint/2010/main" val="21239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2</a:t>
            </a:fld>
            <a:endParaRPr lang="sv-SE"/>
          </a:p>
        </p:txBody>
      </p:sp>
    </p:spTree>
    <p:extLst>
      <p:ext uri="{BB962C8B-B14F-4D97-AF65-F5344CB8AC3E}">
        <p14:creationId xmlns:p14="http://schemas.microsoft.com/office/powerpoint/2010/main" val="114001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20</a:t>
            </a:fld>
            <a:endParaRPr lang="sv-SE"/>
          </a:p>
        </p:txBody>
      </p:sp>
    </p:spTree>
    <p:extLst>
      <p:ext uri="{BB962C8B-B14F-4D97-AF65-F5344CB8AC3E}">
        <p14:creationId xmlns:p14="http://schemas.microsoft.com/office/powerpoint/2010/main" val="150881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21</a:t>
            </a:fld>
            <a:endParaRPr lang="sv-SE"/>
          </a:p>
        </p:txBody>
      </p:sp>
    </p:spTree>
    <p:extLst>
      <p:ext uri="{BB962C8B-B14F-4D97-AF65-F5344CB8AC3E}">
        <p14:creationId xmlns:p14="http://schemas.microsoft.com/office/powerpoint/2010/main" val="109964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22</a:t>
            </a:fld>
            <a:endParaRPr lang="sv-SE"/>
          </a:p>
        </p:txBody>
      </p:sp>
    </p:spTree>
    <p:extLst>
      <p:ext uri="{BB962C8B-B14F-4D97-AF65-F5344CB8AC3E}">
        <p14:creationId xmlns:p14="http://schemas.microsoft.com/office/powerpoint/2010/main" val="699486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23</a:t>
            </a:fld>
            <a:endParaRPr lang="sv-SE"/>
          </a:p>
        </p:txBody>
      </p:sp>
    </p:spTree>
    <p:extLst>
      <p:ext uri="{BB962C8B-B14F-4D97-AF65-F5344CB8AC3E}">
        <p14:creationId xmlns:p14="http://schemas.microsoft.com/office/powerpoint/2010/main" val="230153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3</a:t>
            </a:fld>
            <a:endParaRPr lang="sv-SE"/>
          </a:p>
        </p:txBody>
      </p:sp>
    </p:spTree>
    <p:extLst>
      <p:ext uri="{BB962C8B-B14F-4D97-AF65-F5344CB8AC3E}">
        <p14:creationId xmlns:p14="http://schemas.microsoft.com/office/powerpoint/2010/main" val="101150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4</a:t>
            </a:fld>
            <a:endParaRPr lang="sv-SE"/>
          </a:p>
        </p:txBody>
      </p:sp>
    </p:spTree>
    <p:extLst>
      <p:ext uri="{BB962C8B-B14F-4D97-AF65-F5344CB8AC3E}">
        <p14:creationId xmlns:p14="http://schemas.microsoft.com/office/powerpoint/2010/main" val="121960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5</a:t>
            </a:fld>
            <a:endParaRPr lang="sv-SE"/>
          </a:p>
        </p:txBody>
      </p:sp>
    </p:spTree>
    <p:extLst>
      <p:ext uri="{BB962C8B-B14F-4D97-AF65-F5344CB8AC3E}">
        <p14:creationId xmlns:p14="http://schemas.microsoft.com/office/powerpoint/2010/main" val="231006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6</a:t>
            </a:fld>
            <a:endParaRPr lang="sv-SE"/>
          </a:p>
        </p:txBody>
      </p:sp>
    </p:spTree>
    <p:extLst>
      <p:ext uri="{BB962C8B-B14F-4D97-AF65-F5344CB8AC3E}">
        <p14:creationId xmlns:p14="http://schemas.microsoft.com/office/powerpoint/2010/main" val="224259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7</a:t>
            </a:fld>
            <a:endParaRPr lang="sv-SE"/>
          </a:p>
        </p:txBody>
      </p:sp>
    </p:spTree>
    <p:extLst>
      <p:ext uri="{BB962C8B-B14F-4D97-AF65-F5344CB8AC3E}">
        <p14:creationId xmlns:p14="http://schemas.microsoft.com/office/powerpoint/2010/main" val="333004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8</a:t>
            </a:fld>
            <a:endParaRPr lang="sv-SE"/>
          </a:p>
        </p:txBody>
      </p:sp>
    </p:spTree>
    <p:extLst>
      <p:ext uri="{BB962C8B-B14F-4D97-AF65-F5344CB8AC3E}">
        <p14:creationId xmlns:p14="http://schemas.microsoft.com/office/powerpoint/2010/main" val="271499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AA48D2-1D9C-4FD8-9366-10D541096F65}" type="slidenum">
              <a:rPr lang="sv-SE" smtClean="0"/>
              <a:t>9</a:t>
            </a:fld>
            <a:endParaRPr lang="sv-SE"/>
          </a:p>
        </p:txBody>
      </p:sp>
    </p:spTree>
    <p:extLst>
      <p:ext uri="{BB962C8B-B14F-4D97-AF65-F5344CB8AC3E}">
        <p14:creationId xmlns:p14="http://schemas.microsoft.com/office/powerpoint/2010/main" val="320159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871B989A-2890-4DF3-8A2C-F50E25A4E6AE}" type="datetimeFigureOut">
              <a:rPr lang="sv-SE" smtClean="0"/>
              <a:t>2025-06-12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21742A5-1327-4A1B-87C4-9C187D3E71D2}" type="slidenum">
              <a:rPr lang="sv-SE" smtClean="0"/>
              <a:t>‹#›</a:t>
            </a:fld>
            <a:endParaRPr lang="sv-SE"/>
          </a:p>
        </p:txBody>
      </p:sp>
    </p:spTree>
    <p:extLst>
      <p:ext uri="{BB962C8B-B14F-4D97-AF65-F5344CB8AC3E}">
        <p14:creationId xmlns:p14="http://schemas.microsoft.com/office/powerpoint/2010/main" val="428756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71B989A-2890-4DF3-8A2C-F50E25A4E6AE}" type="datetimeFigureOut">
              <a:rPr lang="sv-SE" smtClean="0"/>
              <a:t>2025-06-12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21742A5-1327-4A1B-87C4-9C187D3E71D2}" type="slidenum">
              <a:rPr lang="sv-SE" smtClean="0"/>
              <a:t>‹#›</a:t>
            </a:fld>
            <a:endParaRPr lang="sv-SE"/>
          </a:p>
        </p:txBody>
      </p:sp>
    </p:spTree>
    <p:extLst>
      <p:ext uri="{BB962C8B-B14F-4D97-AF65-F5344CB8AC3E}">
        <p14:creationId xmlns:p14="http://schemas.microsoft.com/office/powerpoint/2010/main" val="219571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71B989A-2890-4DF3-8A2C-F50E25A4E6AE}" type="datetimeFigureOut">
              <a:rPr lang="sv-SE" smtClean="0"/>
              <a:t>2025-06-12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21742A5-1327-4A1B-87C4-9C187D3E71D2}" type="slidenum">
              <a:rPr lang="sv-SE" smtClean="0"/>
              <a:t>‹#›</a:t>
            </a:fld>
            <a:endParaRPr lang="sv-SE"/>
          </a:p>
        </p:txBody>
      </p:sp>
    </p:spTree>
    <p:extLst>
      <p:ext uri="{BB962C8B-B14F-4D97-AF65-F5344CB8AC3E}">
        <p14:creationId xmlns:p14="http://schemas.microsoft.com/office/powerpoint/2010/main" val="234047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71B989A-2890-4DF3-8A2C-F50E25A4E6AE}" type="datetimeFigureOut">
              <a:rPr lang="sv-SE" smtClean="0"/>
              <a:t>2025-06-12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21742A5-1327-4A1B-87C4-9C187D3E71D2}" type="slidenum">
              <a:rPr lang="sv-SE" smtClean="0"/>
              <a:t>‹#›</a:t>
            </a:fld>
            <a:endParaRPr lang="sv-SE"/>
          </a:p>
        </p:txBody>
      </p:sp>
    </p:spTree>
    <p:extLst>
      <p:ext uri="{BB962C8B-B14F-4D97-AF65-F5344CB8AC3E}">
        <p14:creationId xmlns:p14="http://schemas.microsoft.com/office/powerpoint/2010/main" val="62894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871B989A-2890-4DF3-8A2C-F50E25A4E6AE}" type="datetimeFigureOut">
              <a:rPr lang="sv-SE" smtClean="0"/>
              <a:t>2025-06-12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21742A5-1327-4A1B-87C4-9C187D3E71D2}" type="slidenum">
              <a:rPr lang="sv-SE" smtClean="0"/>
              <a:t>‹#›</a:t>
            </a:fld>
            <a:endParaRPr lang="sv-SE"/>
          </a:p>
        </p:txBody>
      </p:sp>
    </p:spTree>
    <p:extLst>
      <p:ext uri="{BB962C8B-B14F-4D97-AF65-F5344CB8AC3E}">
        <p14:creationId xmlns:p14="http://schemas.microsoft.com/office/powerpoint/2010/main" val="421856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871B989A-2890-4DF3-8A2C-F50E25A4E6AE}" type="datetimeFigureOut">
              <a:rPr lang="sv-SE" smtClean="0"/>
              <a:t>2025-06-12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21742A5-1327-4A1B-87C4-9C187D3E71D2}" type="slidenum">
              <a:rPr lang="sv-SE" smtClean="0"/>
              <a:t>‹#›</a:t>
            </a:fld>
            <a:endParaRPr lang="sv-SE"/>
          </a:p>
        </p:txBody>
      </p:sp>
    </p:spTree>
    <p:extLst>
      <p:ext uri="{BB962C8B-B14F-4D97-AF65-F5344CB8AC3E}">
        <p14:creationId xmlns:p14="http://schemas.microsoft.com/office/powerpoint/2010/main" val="169558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871B989A-2890-4DF3-8A2C-F50E25A4E6AE}" type="datetimeFigureOut">
              <a:rPr lang="sv-SE" smtClean="0"/>
              <a:t>2025-06-12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21742A5-1327-4A1B-87C4-9C187D3E71D2}" type="slidenum">
              <a:rPr lang="sv-SE" smtClean="0"/>
              <a:t>‹#›</a:t>
            </a:fld>
            <a:endParaRPr lang="sv-SE"/>
          </a:p>
        </p:txBody>
      </p:sp>
    </p:spTree>
    <p:extLst>
      <p:ext uri="{BB962C8B-B14F-4D97-AF65-F5344CB8AC3E}">
        <p14:creationId xmlns:p14="http://schemas.microsoft.com/office/powerpoint/2010/main" val="426646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871B989A-2890-4DF3-8A2C-F50E25A4E6AE}" type="datetimeFigureOut">
              <a:rPr lang="sv-SE" smtClean="0"/>
              <a:t>2025-06-12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21742A5-1327-4A1B-87C4-9C187D3E71D2}" type="slidenum">
              <a:rPr lang="sv-SE" smtClean="0"/>
              <a:t>‹#›</a:t>
            </a:fld>
            <a:endParaRPr lang="sv-SE"/>
          </a:p>
        </p:txBody>
      </p:sp>
    </p:spTree>
    <p:extLst>
      <p:ext uri="{BB962C8B-B14F-4D97-AF65-F5344CB8AC3E}">
        <p14:creationId xmlns:p14="http://schemas.microsoft.com/office/powerpoint/2010/main" val="36286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B989A-2890-4DF3-8A2C-F50E25A4E6AE}" type="datetimeFigureOut">
              <a:rPr lang="sv-SE" smtClean="0"/>
              <a:t>2025-06-12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21742A5-1327-4A1B-87C4-9C187D3E71D2}" type="slidenum">
              <a:rPr lang="sv-SE" smtClean="0"/>
              <a:t>‹#›</a:t>
            </a:fld>
            <a:endParaRPr lang="sv-SE"/>
          </a:p>
        </p:txBody>
      </p:sp>
    </p:spTree>
    <p:extLst>
      <p:ext uri="{BB962C8B-B14F-4D97-AF65-F5344CB8AC3E}">
        <p14:creationId xmlns:p14="http://schemas.microsoft.com/office/powerpoint/2010/main" val="125979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871B989A-2890-4DF3-8A2C-F50E25A4E6AE}" type="datetimeFigureOut">
              <a:rPr lang="sv-SE" smtClean="0"/>
              <a:t>2025-06-12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21742A5-1327-4A1B-87C4-9C187D3E71D2}" type="slidenum">
              <a:rPr lang="sv-SE" smtClean="0"/>
              <a:t>‹#›</a:t>
            </a:fld>
            <a:endParaRPr lang="sv-SE"/>
          </a:p>
        </p:txBody>
      </p:sp>
    </p:spTree>
    <p:extLst>
      <p:ext uri="{BB962C8B-B14F-4D97-AF65-F5344CB8AC3E}">
        <p14:creationId xmlns:p14="http://schemas.microsoft.com/office/powerpoint/2010/main" val="295439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871B989A-2890-4DF3-8A2C-F50E25A4E6AE}" type="datetimeFigureOut">
              <a:rPr lang="sv-SE" smtClean="0"/>
              <a:t>2025-06-12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21742A5-1327-4A1B-87C4-9C187D3E71D2}" type="slidenum">
              <a:rPr lang="sv-SE" smtClean="0"/>
              <a:t>‹#›</a:t>
            </a:fld>
            <a:endParaRPr lang="sv-SE"/>
          </a:p>
        </p:txBody>
      </p:sp>
    </p:spTree>
    <p:extLst>
      <p:ext uri="{BB962C8B-B14F-4D97-AF65-F5344CB8AC3E}">
        <p14:creationId xmlns:p14="http://schemas.microsoft.com/office/powerpoint/2010/main" val="81401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B989A-2890-4DF3-8A2C-F50E25A4E6AE}" type="datetimeFigureOut">
              <a:rPr lang="sv-SE" smtClean="0"/>
              <a:t>2025-06-12</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742A5-1327-4A1B-87C4-9C187D3E71D2}" type="slidenum">
              <a:rPr lang="sv-SE" smtClean="0"/>
              <a:t>‹#›</a:t>
            </a:fld>
            <a:endParaRPr lang="sv-SE"/>
          </a:p>
        </p:txBody>
      </p:sp>
    </p:spTree>
    <p:extLst>
      <p:ext uri="{BB962C8B-B14F-4D97-AF65-F5344CB8AC3E}">
        <p14:creationId xmlns:p14="http://schemas.microsoft.com/office/powerpoint/2010/main" val="41295002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png"/><Relationship Id="rId7"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mailto:kommun@ockero.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2.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 y="2135"/>
            <a:ext cx="12191999" cy="2779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p:cNvSpPr txBox="1"/>
          <p:nvPr/>
        </p:nvSpPr>
        <p:spPr>
          <a:xfrm>
            <a:off x="720000" y="640753"/>
            <a:ext cx="10654800" cy="1501819"/>
          </a:xfrm>
          <a:prstGeom prst="rect">
            <a:avLst/>
          </a:prstGeom>
          <a:noFill/>
        </p:spPr>
        <p:txBody>
          <a:bodyPr wrap="square" lIns="0" rtlCol="0" anchor="t" anchorCtr="0">
            <a:noAutofit/>
          </a:bodyPr>
          <a:lstStyle/>
          <a:p>
            <a:pPr>
              <a:lnSpc>
                <a:spcPct val="150000"/>
              </a:lnSpc>
            </a:pPr>
            <a:r>
              <a:rPr lang="sv-SE" sz="3200" dirty="0">
                <a:solidFill>
                  <a:schemeClr val="bg1"/>
                </a:solidFill>
                <a:latin typeface="Franklin Gothic Heavy" panose="020B0903020102020204" pitchFamily="34" charset="0"/>
              </a:rPr>
              <a:t>Detaljplan för del av Björkö 3:154 m.fl. – </a:t>
            </a:r>
            <a:r>
              <a:rPr lang="sv-SE" sz="3200" dirty="0" err="1">
                <a:solidFill>
                  <a:schemeClr val="bg1"/>
                </a:solidFill>
                <a:latin typeface="Franklin Gothic Heavy" panose="020B0903020102020204" pitchFamily="34" charset="0"/>
              </a:rPr>
              <a:t>Vitsippevägen</a:t>
            </a:r>
            <a:r>
              <a:rPr lang="sv-SE" sz="3200" dirty="0">
                <a:solidFill>
                  <a:schemeClr val="bg1"/>
                </a:solidFill>
                <a:latin typeface="Franklin Gothic Heavy" panose="020B0903020102020204" pitchFamily="34" charset="0"/>
              </a:rPr>
              <a:t> </a:t>
            </a:r>
          </a:p>
          <a:p>
            <a:pPr>
              <a:lnSpc>
                <a:spcPct val="150000"/>
              </a:lnSpc>
            </a:pPr>
            <a:r>
              <a:rPr lang="sv-SE" sz="3200" dirty="0">
                <a:solidFill>
                  <a:schemeClr val="bg1"/>
                </a:solidFill>
                <a:latin typeface="Franklin Gothic Heavy" panose="020B0903020102020204" pitchFamily="34" charset="0"/>
              </a:rPr>
              <a:t>Planförslag samråd</a:t>
            </a:r>
          </a:p>
          <a:p>
            <a:endParaRPr lang="sv-SE" sz="2000" dirty="0">
              <a:solidFill>
                <a:schemeClr val="bg1"/>
              </a:solidFill>
              <a:latin typeface="Franklin Gothic Medium" panose="020B0603020102020204" pitchFamily="34" charset="0"/>
            </a:endParaRPr>
          </a:p>
        </p:txBody>
      </p:sp>
      <p:pic>
        <p:nvPicPr>
          <p:cNvPr id="5" name="Bildobjekt 4">
            <a:extLst>
              <a:ext uri="{FF2B5EF4-FFF2-40B4-BE49-F238E27FC236}">
                <a16:creationId xmlns:a16="http://schemas.microsoft.com/office/drawing/2014/main" id="{CBD0945D-C583-4210-8889-C0F769B63F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0000" y="5905720"/>
            <a:ext cx="1638715" cy="540000"/>
          </a:xfrm>
          <a:prstGeom prst="rect">
            <a:avLst/>
          </a:prstGeom>
        </p:spPr>
      </p:pic>
      <p:sp>
        <p:nvSpPr>
          <p:cNvPr id="6" name="textruta 5">
            <a:extLst>
              <a:ext uri="{FF2B5EF4-FFF2-40B4-BE49-F238E27FC236}">
                <a16:creationId xmlns:a16="http://schemas.microsoft.com/office/drawing/2014/main" id="{37E47593-27AE-4649-A32E-C43693145C37}"/>
              </a:ext>
            </a:extLst>
          </p:cNvPr>
          <p:cNvSpPr txBox="1"/>
          <p:nvPr/>
        </p:nvSpPr>
        <p:spPr>
          <a:xfrm>
            <a:off x="540000" y="5937813"/>
            <a:ext cx="5265174" cy="558867"/>
          </a:xfrm>
          <a:prstGeom prst="rect">
            <a:avLst/>
          </a:prstGeom>
          <a:noFill/>
        </p:spPr>
        <p:txBody>
          <a:bodyPr wrap="square" lIns="0" rtlCol="0" anchor="ctr" anchorCtr="0">
            <a:noAutofit/>
          </a:bodyPr>
          <a:lstStyle/>
          <a:p>
            <a:r>
              <a:rPr lang="sv-SE" dirty="0">
                <a:solidFill>
                  <a:schemeClr val="tx2"/>
                </a:solidFill>
                <a:latin typeface="Franklin Gothic Demi" panose="020B0703020102020204" pitchFamily="34" charset="0"/>
              </a:rPr>
              <a:t>Samrådsmöte 2025-06-10</a:t>
            </a:r>
          </a:p>
        </p:txBody>
      </p:sp>
    </p:spTree>
    <p:extLst>
      <p:ext uri="{BB962C8B-B14F-4D97-AF65-F5344CB8AC3E}">
        <p14:creationId xmlns:p14="http://schemas.microsoft.com/office/powerpoint/2010/main" val="278630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Trafik och parkering</a:t>
            </a:r>
          </a:p>
        </p:txBody>
      </p:sp>
      <p:sp>
        <p:nvSpPr>
          <p:cNvPr id="16" name="textruta 15">
            <a:extLst>
              <a:ext uri="{FF2B5EF4-FFF2-40B4-BE49-F238E27FC236}">
                <a16:creationId xmlns:a16="http://schemas.microsoft.com/office/drawing/2014/main" id="{1B425D18-62F0-4BA8-9B17-BEA09D284663}"/>
              </a:ext>
            </a:extLst>
          </p:cNvPr>
          <p:cNvSpPr txBox="1"/>
          <p:nvPr/>
        </p:nvSpPr>
        <p:spPr>
          <a:xfrm>
            <a:off x="539997" y="511425"/>
            <a:ext cx="5265174" cy="5276223"/>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Planförslaget uppskattas innebära ett tillskott av biltrafik till närområdet motsvarande en ökning med ca 2%.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Skyltad hastighet i höjd med planområdet är 30 km/h. </a:t>
            </a:r>
            <a:br>
              <a:rPr lang="sv-SE" sz="1600" dirty="0">
                <a:latin typeface="Franklin Gothic Book" panose="020B0503020102020204" pitchFamily="34" charset="0"/>
              </a:rPr>
            </a:br>
            <a:r>
              <a:rPr lang="sv-SE" sz="1600" dirty="0">
                <a:latin typeface="Franklin Gothic Book" panose="020B0503020102020204" pitchFamily="34" charset="0"/>
              </a:rPr>
              <a:t>Bullerutredning visar att riktvärden för buller inte riskerar att överskridas oavsett hur byggnader eller uteplatser placeras eller orienteras.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Övriga åtgärder avseende omgivningsbuller bedöms inte vara nödvändiga.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In- och utfart till centrala delar av planområdet behöver anordnas från Skarviksvägen och via befintlig GC-väg. </a:t>
            </a:r>
            <a:br>
              <a:rPr lang="sv-SE" sz="1600" dirty="0">
                <a:latin typeface="Franklin Gothic Book" panose="020B0503020102020204" pitchFamily="34" charset="0"/>
              </a:rPr>
            </a:br>
            <a:r>
              <a:rPr lang="sv-SE" sz="1600" dirty="0">
                <a:latin typeface="Franklin Gothic Book" panose="020B0503020102020204" pitchFamily="34" charset="0"/>
              </a:rPr>
              <a:t>I övrigt sker ingen utbyggnad av gatunätet.</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Boendeparkering anordnas inom kvartersmark. </a:t>
            </a:r>
            <a:br>
              <a:rPr lang="sv-SE" sz="1600" dirty="0">
                <a:latin typeface="Franklin Gothic Book" panose="020B0503020102020204" pitchFamily="34" charset="0"/>
              </a:rPr>
            </a:br>
            <a:r>
              <a:rPr lang="sv-SE" sz="1600" dirty="0">
                <a:latin typeface="Franklin Gothic Book" panose="020B0503020102020204" pitchFamily="34" charset="0"/>
              </a:rPr>
              <a:t>Parkering i söder ska fortsatt användas av befintlig campingverksamhet.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För flerbostadshus föreslås parkeringstalet vara 0,7 bilplatser och 1,8 cykelplatser per lägenhet. Baserat på 40 lägenheter innebär det ett parkeringsbehov på 28 bilplatser och 72 cykelplatser för tillkommande bostäder.</a:t>
            </a:r>
          </a:p>
          <a:p>
            <a:pPr marL="285750" indent="-285750">
              <a:lnSpc>
                <a:spcPts val="2000"/>
              </a:lnSpc>
              <a:spcAft>
                <a:spcPts val="1200"/>
              </a:spcAft>
              <a:buSzPct val="85000"/>
              <a:buFont typeface="Franklin Gothic Medium" panose="020B0603020102020204" pitchFamily="34" charset="0"/>
              <a:buChar char="●"/>
            </a:pPr>
            <a:endParaRPr lang="sv-SE" sz="1600" dirty="0">
              <a:latin typeface="Franklin Gothic Book" panose="020B0503020102020204" pitchFamily="34" charset="0"/>
            </a:endParaRPr>
          </a:p>
        </p:txBody>
      </p:sp>
      <p:pic>
        <p:nvPicPr>
          <p:cNvPr id="4" name="Bildobjekt 3">
            <a:extLst>
              <a:ext uri="{FF2B5EF4-FFF2-40B4-BE49-F238E27FC236}">
                <a16:creationId xmlns:a16="http://schemas.microsoft.com/office/drawing/2014/main" id="{584AB975-D0E5-4AD7-9973-06935A5496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86831" y="540319"/>
            <a:ext cx="2615178" cy="3098231"/>
          </a:xfrm>
          <a:prstGeom prst="rect">
            <a:avLst/>
          </a:prstGeom>
          <a:ln w="6350">
            <a:solidFill>
              <a:schemeClr val="tx1"/>
            </a:solidFill>
          </a:ln>
        </p:spPr>
      </p:pic>
      <p:grpSp>
        <p:nvGrpSpPr>
          <p:cNvPr id="3" name="Grupp 2">
            <a:extLst>
              <a:ext uri="{FF2B5EF4-FFF2-40B4-BE49-F238E27FC236}">
                <a16:creationId xmlns:a16="http://schemas.microsoft.com/office/drawing/2014/main" id="{BF12B67C-93EB-45DC-93CC-FA23647E17AD}"/>
              </a:ext>
            </a:extLst>
          </p:cNvPr>
          <p:cNvGrpSpPr/>
          <p:nvPr/>
        </p:nvGrpSpPr>
        <p:grpSpPr>
          <a:xfrm>
            <a:off x="6093905" y="4563934"/>
            <a:ext cx="3201029" cy="1368000"/>
            <a:chOff x="6076321" y="4553044"/>
            <a:chExt cx="3201029" cy="1368000"/>
          </a:xfrm>
        </p:grpSpPr>
        <p:sp>
          <p:nvSpPr>
            <p:cNvPr id="46" name="Rektangel: rundade hörn 45">
              <a:extLst>
                <a:ext uri="{FF2B5EF4-FFF2-40B4-BE49-F238E27FC236}">
                  <a16:creationId xmlns:a16="http://schemas.microsoft.com/office/drawing/2014/main" id="{23196B49-9A64-462B-BD84-CC9CDA304FFD}"/>
                </a:ext>
              </a:extLst>
            </p:cNvPr>
            <p:cNvSpPr/>
            <p:nvPr/>
          </p:nvSpPr>
          <p:spPr>
            <a:xfrm>
              <a:off x="6076321" y="4553044"/>
              <a:ext cx="3201029" cy="1368000"/>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objekt 22">
              <a:extLst>
                <a:ext uri="{FF2B5EF4-FFF2-40B4-BE49-F238E27FC236}">
                  <a16:creationId xmlns:a16="http://schemas.microsoft.com/office/drawing/2014/main" id="{EDF35FF9-D4B6-42DC-8E0B-ECE1310DBC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6752" y="5298791"/>
              <a:ext cx="933118" cy="432000"/>
            </a:xfrm>
            <a:prstGeom prst="rect">
              <a:avLst/>
            </a:prstGeom>
          </p:spPr>
        </p:pic>
        <p:pic>
          <p:nvPicPr>
            <p:cNvPr id="25" name="Bildobjekt 24">
              <a:extLst>
                <a:ext uri="{FF2B5EF4-FFF2-40B4-BE49-F238E27FC236}">
                  <a16:creationId xmlns:a16="http://schemas.microsoft.com/office/drawing/2014/main" id="{423D83E0-06E0-4A62-9D79-76E806AC61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6752" y="4740250"/>
              <a:ext cx="933764" cy="432000"/>
            </a:xfrm>
            <a:prstGeom prst="rect">
              <a:avLst/>
            </a:prstGeom>
          </p:spPr>
        </p:pic>
        <p:pic>
          <p:nvPicPr>
            <p:cNvPr id="27" name="Bildobjekt 26">
              <a:extLst>
                <a:ext uri="{FF2B5EF4-FFF2-40B4-BE49-F238E27FC236}">
                  <a16:creationId xmlns:a16="http://schemas.microsoft.com/office/drawing/2014/main" id="{0DEEA76D-5EEA-48EF-BBAA-F22F10DDF7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0322" y="4743450"/>
              <a:ext cx="973940" cy="967697"/>
            </a:xfrm>
            <a:prstGeom prst="rect">
              <a:avLst/>
            </a:prstGeom>
          </p:spPr>
        </p:pic>
        <p:sp>
          <p:nvSpPr>
            <p:cNvPr id="30" name="textruta 29">
              <a:extLst>
                <a:ext uri="{FF2B5EF4-FFF2-40B4-BE49-F238E27FC236}">
                  <a16:creationId xmlns:a16="http://schemas.microsoft.com/office/drawing/2014/main" id="{EE8CF07C-494A-4782-91F1-FAB325F40551}"/>
                </a:ext>
              </a:extLst>
            </p:cNvPr>
            <p:cNvSpPr txBox="1"/>
            <p:nvPr/>
          </p:nvSpPr>
          <p:spPr>
            <a:xfrm>
              <a:off x="8493310" y="4565235"/>
              <a:ext cx="603065" cy="1137829"/>
            </a:xfrm>
            <a:prstGeom prst="rect">
              <a:avLst/>
            </a:prstGeom>
            <a:noFill/>
          </p:spPr>
          <p:txBody>
            <a:bodyPr wrap="square" lIns="0" tIns="0" rIns="0" bIns="0" rtlCol="0" anchor="ctr" anchorCtr="0">
              <a:noAutofit/>
            </a:bodyPr>
            <a:lstStyle/>
            <a:p>
              <a:pPr>
                <a:lnSpc>
                  <a:spcPts val="4400"/>
                </a:lnSpc>
              </a:pPr>
              <a:r>
                <a:rPr lang="sv-SE" sz="2000" dirty="0">
                  <a:solidFill>
                    <a:schemeClr val="accent2"/>
                  </a:solidFill>
                  <a:latin typeface="Franklin Gothic Demi" panose="020B0703020102020204" pitchFamily="34" charset="0"/>
                </a:rPr>
                <a:t>= 72</a:t>
              </a:r>
            </a:p>
            <a:p>
              <a:pPr>
                <a:lnSpc>
                  <a:spcPts val="4400"/>
                </a:lnSpc>
              </a:pPr>
              <a:r>
                <a:rPr lang="sv-SE" sz="2000" dirty="0">
                  <a:solidFill>
                    <a:schemeClr val="accent2"/>
                  </a:solidFill>
                  <a:latin typeface="Franklin Gothic Demi" panose="020B0703020102020204" pitchFamily="34" charset="0"/>
                </a:rPr>
                <a:t>= 28</a:t>
              </a:r>
            </a:p>
          </p:txBody>
        </p:sp>
      </p:grpSp>
      <p:pic>
        <p:nvPicPr>
          <p:cNvPr id="32" name="Bildobjekt 31">
            <a:extLst>
              <a:ext uri="{FF2B5EF4-FFF2-40B4-BE49-F238E27FC236}">
                <a16:creationId xmlns:a16="http://schemas.microsoft.com/office/drawing/2014/main" id="{34CB50E9-BFEC-4019-AB86-DBD8BB51E96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258828" y="539999"/>
            <a:ext cx="2393175" cy="3710197"/>
          </a:xfrm>
          <a:prstGeom prst="rect">
            <a:avLst/>
          </a:prstGeom>
          <a:noFill/>
          <a:ln w="6350">
            <a:solidFill>
              <a:schemeClr val="tx1"/>
            </a:solidFill>
          </a:ln>
        </p:spPr>
      </p:pic>
      <p:sp>
        <p:nvSpPr>
          <p:cNvPr id="36" name="Pil: vänster-höger 35">
            <a:extLst>
              <a:ext uri="{FF2B5EF4-FFF2-40B4-BE49-F238E27FC236}">
                <a16:creationId xmlns:a16="http://schemas.microsoft.com/office/drawing/2014/main" id="{060DA2F8-B441-49E3-9BBB-3EC8EBE6F6A9}"/>
              </a:ext>
            </a:extLst>
          </p:cNvPr>
          <p:cNvSpPr/>
          <p:nvPr/>
        </p:nvSpPr>
        <p:spPr>
          <a:xfrm>
            <a:off x="9823267" y="2200100"/>
            <a:ext cx="387002" cy="180000"/>
          </a:xfrm>
          <a:prstGeom prst="lef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Pil: vänster-höger 43">
            <a:extLst>
              <a:ext uri="{FF2B5EF4-FFF2-40B4-BE49-F238E27FC236}">
                <a16:creationId xmlns:a16="http://schemas.microsoft.com/office/drawing/2014/main" id="{F91BB4FB-863D-4010-A5E5-02CE3C7A9A24}"/>
              </a:ext>
            </a:extLst>
          </p:cNvPr>
          <p:cNvSpPr/>
          <p:nvPr/>
        </p:nvSpPr>
        <p:spPr>
          <a:xfrm rot="10800000">
            <a:off x="7022945" y="2200100"/>
            <a:ext cx="828000" cy="180000"/>
          </a:xfrm>
          <a:prstGeom prst="lef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4103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39995" y="457621"/>
            <a:ext cx="4354222" cy="2756726"/>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Trafikverkets trafikalstringsverktyg har använts för att uppskatta planförslagets trafik. Verktyget tar hänsyn till olika parametrar, bl.a. platsens lokalisering, förutsättningar för cykel och kollektivtrafik samt hur kommunen arbetar med mobilitetsfrågor. Även typ av resa och antal personer per fordon vägs in.</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Resultatet blir ett medelvärde (årsdygnstrafik eller ÅDT) som visar uppskattat antal fordon/dygn för olika typer av resor.</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Väg 155</a:t>
            </a:r>
          </a:p>
        </p:txBody>
      </p:sp>
      <p:pic>
        <p:nvPicPr>
          <p:cNvPr id="14" name="Bildobjekt 13">
            <a:extLst>
              <a:ext uri="{FF2B5EF4-FFF2-40B4-BE49-F238E27FC236}">
                <a16:creationId xmlns:a16="http://schemas.microsoft.com/office/drawing/2014/main" id="{AC8C2CA5-35BD-41CE-9A21-A58E36044F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5197" y="5036578"/>
            <a:ext cx="3901956" cy="938240"/>
          </a:xfrm>
          <a:prstGeom prst="rect">
            <a:avLst/>
          </a:prstGeom>
        </p:spPr>
      </p:pic>
      <p:sp>
        <p:nvSpPr>
          <p:cNvPr id="16" name="textruta 15">
            <a:extLst>
              <a:ext uri="{FF2B5EF4-FFF2-40B4-BE49-F238E27FC236}">
                <a16:creationId xmlns:a16="http://schemas.microsoft.com/office/drawing/2014/main" id="{F43C310C-FA87-4831-A8C5-CD65E9997B07}"/>
              </a:ext>
            </a:extLst>
          </p:cNvPr>
          <p:cNvSpPr txBox="1"/>
          <p:nvPr/>
        </p:nvSpPr>
        <p:spPr>
          <a:xfrm>
            <a:off x="5105046" y="445170"/>
            <a:ext cx="3162649" cy="5098895"/>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Planförslaget uppskattas kunna generera 30 fordon (bilar)/dygn.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Justeringar av värdet har gjorts utifrån statistik kring hur många som arbetar utanför kommunen samt utifrån antaganden om kombinationsresor och möjlighet till distansarbete.</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Planförslagets tillskott av biltrafik till väg 155 uppskattas vara totalt 13 fordon/dygn. Av dessa utgör 6 fordon/dygn arbetsresor.</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Arbetsresor/pendlingsresor är den typ av resa som i första hand bidrar till belastningen på väg 155 under högtrafik.</a:t>
            </a:r>
          </a:p>
        </p:txBody>
      </p:sp>
      <p:grpSp>
        <p:nvGrpSpPr>
          <p:cNvPr id="5" name="Grupp 4">
            <a:extLst>
              <a:ext uri="{FF2B5EF4-FFF2-40B4-BE49-F238E27FC236}">
                <a16:creationId xmlns:a16="http://schemas.microsoft.com/office/drawing/2014/main" id="{58639794-33EB-4BA2-81F6-3AFCEF0606DC}"/>
              </a:ext>
            </a:extLst>
          </p:cNvPr>
          <p:cNvGrpSpPr/>
          <p:nvPr/>
        </p:nvGrpSpPr>
        <p:grpSpPr>
          <a:xfrm>
            <a:off x="785197" y="3379106"/>
            <a:ext cx="3901956" cy="1585147"/>
            <a:chOff x="2131817" y="3009900"/>
            <a:chExt cx="3901956" cy="1585147"/>
          </a:xfrm>
        </p:grpSpPr>
        <p:pic>
          <p:nvPicPr>
            <p:cNvPr id="4" name="Bildobjekt 3">
              <a:extLst>
                <a:ext uri="{FF2B5EF4-FFF2-40B4-BE49-F238E27FC236}">
                  <a16:creationId xmlns:a16="http://schemas.microsoft.com/office/drawing/2014/main" id="{DA03BBF6-8171-416B-8487-F45707EA67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1817" y="3009900"/>
              <a:ext cx="3901956" cy="1383076"/>
            </a:xfrm>
            <a:prstGeom prst="rect">
              <a:avLst/>
            </a:prstGeom>
          </p:spPr>
        </p:pic>
        <p:pic>
          <p:nvPicPr>
            <p:cNvPr id="15" name="Bildobjekt 14">
              <a:extLst>
                <a:ext uri="{FF2B5EF4-FFF2-40B4-BE49-F238E27FC236}">
                  <a16:creationId xmlns:a16="http://schemas.microsoft.com/office/drawing/2014/main" id="{5B961538-AEA9-40AA-843B-30A1809FBDE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31817" y="4389166"/>
              <a:ext cx="3901956" cy="205881"/>
            </a:xfrm>
            <a:prstGeom prst="rect">
              <a:avLst/>
            </a:prstGeom>
          </p:spPr>
        </p:pic>
        <p:sp>
          <p:nvSpPr>
            <p:cNvPr id="3" name="Rektangel 2">
              <a:extLst>
                <a:ext uri="{FF2B5EF4-FFF2-40B4-BE49-F238E27FC236}">
                  <a16:creationId xmlns:a16="http://schemas.microsoft.com/office/drawing/2014/main" id="{0ACD7780-EEAB-4F0E-9F2F-853A0E457C3F}"/>
                </a:ext>
              </a:extLst>
            </p:cNvPr>
            <p:cNvSpPr/>
            <p:nvPr/>
          </p:nvSpPr>
          <p:spPr>
            <a:xfrm>
              <a:off x="4419600" y="3009900"/>
              <a:ext cx="1614173"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0" name="Bildobjekt 9">
            <a:extLst>
              <a:ext uri="{FF2B5EF4-FFF2-40B4-BE49-F238E27FC236}">
                <a16:creationId xmlns:a16="http://schemas.microsoft.com/office/drawing/2014/main" id="{C0B7191E-CD8D-4F8E-9B91-987FF3CAB012}"/>
              </a:ext>
            </a:extLst>
          </p:cNvPr>
          <p:cNvPicPr>
            <a:picLocks noChangeAspect="1"/>
          </p:cNvPicPr>
          <p:nvPr/>
        </p:nvPicPr>
        <p:blipFill>
          <a:blip r:embed="rId7"/>
          <a:stretch>
            <a:fillRect/>
          </a:stretch>
        </p:blipFill>
        <p:spPr>
          <a:xfrm>
            <a:off x="8406694" y="504743"/>
            <a:ext cx="3245311" cy="4301924"/>
          </a:xfrm>
          <a:prstGeom prst="rect">
            <a:avLst/>
          </a:prstGeom>
        </p:spPr>
      </p:pic>
    </p:spTree>
    <p:extLst>
      <p:ext uri="{BB962C8B-B14F-4D97-AF65-F5344CB8AC3E}">
        <p14:creationId xmlns:p14="http://schemas.microsoft.com/office/powerpoint/2010/main" val="426800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Anpassning</a:t>
            </a:r>
          </a:p>
        </p:txBody>
      </p:sp>
      <p:sp>
        <p:nvSpPr>
          <p:cNvPr id="69" name="textruta 68">
            <a:extLst>
              <a:ext uri="{FF2B5EF4-FFF2-40B4-BE49-F238E27FC236}">
                <a16:creationId xmlns:a16="http://schemas.microsoft.com/office/drawing/2014/main" id="{12462F43-BDFD-45E9-9FA4-A006289E9BAC}"/>
              </a:ext>
            </a:extLst>
          </p:cNvPr>
          <p:cNvSpPr txBox="1"/>
          <p:nvPr/>
        </p:nvSpPr>
        <p:spPr>
          <a:xfrm>
            <a:off x="539997" y="540000"/>
            <a:ext cx="5361949" cy="5498850"/>
          </a:xfrm>
          <a:prstGeom prst="rect">
            <a:avLst/>
          </a:prstGeom>
          <a:noFill/>
        </p:spPr>
        <p:txBody>
          <a:bodyPr wrap="square" lIns="0" rtlCol="0" anchor="t" anchorCtr="0">
            <a:noAutofit/>
          </a:bodyPr>
          <a:lstStyle/>
          <a:p>
            <a:pPr>
              <a:lnSpc>
                <a:spcPts val="2000"/>
              </a:lnSpc>
              <a:spcAft>
                <a:spcPts val="1200"/>
              </a:spcAft>
              <a:buSzPct val="85000"/>
            </a:pPr>
            <a:r>
              <a:rPr lang="sv-SE" sz="1600" dirty="0">
                <a:latin typeface="Franklin Gothic Book" panose="020B0503020102020204" pitchFamily="34" charset="0"/>
              </a:rPr>
              <a:t>Anpassning till landskap och omgivning utgår bland annat från framtagen landskapsanalys i FÖP Björkö. Planområdet ingår inte bland analysens tre fokusområden. Planförslaget förhåller sig istället till generella beskrivningar och allmänna rekommendationer i analysen.</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Naturmark och berghällar inom området bevaras.</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Tillkommande bebyggelse följer befintlig topografi och placeras nedanför berghällarna där marknivån är lägre.</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Exploatering sker inom existerande tätort. Befintlig bebyggelsestruktur i området utvecklas och kompletteras. Nya byggrätter anpassas i möjligaste mån för att minimera omgivningspåverkan.</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Inom nya kvarter för flerbostadshus lämnas utrymme för öppna gårdar och gångvägar, med släpp mellan huskropparna.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Tillkommande bebyggelse hämtar inspiration från befintlig bebyggelses karaktär, bland annat gällande </a:t>
            </a:r>
            <a:r>
              <a:rPr lang="sv-SE" sz="1600" dirty="0" err="1">
                <a:latin typeface="Franklin Gothic Book" panose="020B0503020102020204" pitchFamily="34" charset="0"/>
              </a:rPr>
              <a:t>takform</a:t>
            </a:r>
            <a:r>
              <a:rPr lang="sv-SE" sz="1600" dirty="0">
                <a:latin typeface="Franklin Gothic Book" panose="020B0503020102020204" pitchFamily="34" charset="0"/>
              </a:rPr>
              <a:t> och begränsning av takkupor.</a:t>
            </a:r>
          </a:p>
        </p:txBody>
      </p:sp>
      <p:pic>
        <p:nvPicPr>
          <p:cNvPr id="5" name="Bildobjekt 4">
            <a:extLst>
              <a:ext uri="{FF2B5EF4-FFF2-40B4-BE49-F238E27FC236}">
                <a16:creationId xmlns:a16="http://schemas.microsoft.com/office/drawing/2014/main" id="{82A31ED3-7E23-452A-8F1F-02B2F2F94E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2148" y="467410"/>
            <a:ext cx="4210242" cy="2961590"/>
          </a:xfrm>
          <a:prstGeom prst="rect">
            <a:avLst/>
          </a:prstGeom>
          <a:effectLst>
            <a:outerShdw blurRad="50800" dist="38100" dir="2700000" algn="tl" rotWithShape="0">
              <a:prstClr val="black">
                <a:alpha val="40000"/>
              </a:prstClr>
            </a:outerShdw>
          </a:effectLst>
        </p:spPr>
      </p:pic>
      <p:pic>
        <p:nvPicPr>
          <p:cNvPr id="9" name="Bildobjekt 8">
            <a:extLst>
              <a:ext uri="{FF2B5EF4-FFF2-40B4-BE49-F238E27FC236}">
                <a16:creationId xmlns:a16="http://schemas.microsoft.com/office/drawing/2014/main" id="{38B8A630-B75C-4DB1-8299-3A21ECD935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377" y="2473858"/>
            <a:ext cx="2388246" cy="33821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92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40000" y="715560"/>
            <a:ext cx="5291994" cy="2186807"/>
          </a:xfrm>
          <a:prstGeom prst="rect">
            <a:avLst/>
          </a:prstGeom>
          <a:noFill/>
        </p:spPr>
        <p:txBody>
          <a:bodyPr wrap="square" lIns="0" rtlCol="0" anchor="t" anchorCtr="0">
            <a:noAutofit/>
          </a:bodyPr>
          <a:lstStyle/>
          <a:p>
            <a:pPr>
              <a:lnSpc>
                <a:spcPts val="2000"/>
              </a:lnSpc>
              <a:spcAft>
                <a:spcPts val="1200"/>
              </a:spcAft>
              <a:buSzPct val="85000"/>
            </a:pPr>
            <a:r>
              <a:rPr lang="sv-SE" sz="2000" dirty="0">
                <a:latin typeface="Franklin Gothic Demi" panose="020B0703020102020204" pitchFamily="34" charset="0"/>
              </a:rPr>
              <a:t>Nollplan</a:t>
            </a:r>
            <a:endParaRPr lang="sv-SE" sz="1600" dirty="0">
              <a:latin typeface="Franklin Gothic Demi" panose="020B0703020102020204" pitchFamily="34" charset="0"/>
            </a:endParaRP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Refererar i detaljplanesammanhang till ett höjdmärke som fungerar som utgångspunkt för att mäta höjder på landskap, byggnader och andra konstruktioner.</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Plushöjder på detaljplanens grundkarta utgår från ett nollplan som relaterar till medelhavsnivån. Detta gäller även för inmätta nockhöjder på befintlig bebyggelse.</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Begrepp kring höjder</a:t>
            </a:r>
          </a:p>
        </p:txBody>
      </p:sp>
      <p:pic>
        <p:nvPicPr>
          <p:cNvPr id="4" name="Bildobjekt 3">
            <a:extLst>
              <a:ext uri="{FF2B5EF4-FFF2-40B4-BE49-F238E27FC236}">
                <a16:creationId xmlns:a16="http://schemas.microsoft.com/office/drawing/2014/main" id="{8DCFFD75-A216-424A-A55D-60D5932285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44402" y="3429000"/>
            <a:ext cx="3210920" cy="2172236"/>
          </a:xfrm>
          <a:prstGeom prst="rect">
            <a:avLst/>
          </a:prstGeom>
        </p:spPr>
      </p:pic>
      <p:grpSp>
        <p:nvGrpSpPr>
          <p:cNvPr id="61" name="Grupp 60">
            <a:extLst>
              <a:ext uri="{FF2B5EF4-FFF2-40B4-BE49-F238E27FC236}">
                <a16:creationId xmlns:a16="http://schemas.microsoft.com/office/drawing/2014/main" id="{8F80BFC9-26FD-453A-A0EA-A932D82757B2}"/>
              </a:ext>
            </a:extLst>
          </p:cNvPr>
          <p:cNvGrpSpPr/>
          <p:nvPr/>
        </p:nvGrpSpPr>
        <p:grpSpPr>
          <a:xfrm>
            <a:off x="6841718" y="598597"/>
            <a:ext cx="4810282" cy="2279208"/>
            <a:chOff x="6841718" y="598597"/>
            <a:chExt cx="4810282" cy="2279208"/>
          </a:xfrm>
        </p:grpSpPr>
        <p:sp>
          <p:nvSpPr>
            <p:cNvPr id="10" name="Rektangel 9">
              <a:extLst>
                <a:ext uri="{FF2B5EF4-FFF2-40B4-BE49-F238E27FC236}">
                  <a16:creationId xmlns:a16="http://schemas.microsoft.com/office/drawing/2014/main" id="{08EEEB5D-0AF3-4A0B-A273-3B804E6621B2}"/>
                </a:ext>
              </a:extLst>
            </p:cNvPr>
            <p:cNvSpPr/>
            <p:nvPr/>
          </p:nvSpPr>
          <p:spPr>
            <a:xfrm>
              <a:off x="6847729" y="2438662"/>
              <a:ext cx="4804267" cy="43914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Frihandsfigur: Form 10">
              <a:extLst>
                <a:ext uri="{FF2B5EF4-FFF2-40B4-BE49-F238E27FC236}">
                  <a16:creationId xmlns:a16="http://schemas.microsoft.com/office/drawing/2014/main" id="{32540E7D-CDB8-409D-A501-7738FA6E9BC7}"/>
                </a:ext>
              </a:extLst>
            </p:cNvPr>
            <p:cNvSpPr/>
            <p:nvPr/>
          </p:nvSpPr>
          <p:spPr>
            <a:xfrm>
              <a:off x="7763823" y="740077"/>
              <a:ext cx="3888177" cy="1703906"/>
            </a:xfrm>
            <a:custGeom>
              <a:avLst/>
              <a:gdLst>
                <a:gd name="connsiteX0" fmla="*/ 0 w 3609892"/>
                <a:gd name="connsiteY0" fmla="*/ 1351722 h 1351722"/>
                <a:gd name="connsiteX1" fmla="*/ 556591 w 3609892"/>
                <a:gd name="connsiteY1" fmla="*/ 1176793 h 1351722"/>
                <a:gd name="connsiteX2" fmla="*/ 914400 w 3609892"/>
                <a:gd name="connsiteY2" fmla="*/ 922351 h 1351722"/>
                <a:gd name="connsiteX3" fmla="*/ 1137037 w 3609892"/>
                <a:gd name="connsiteY3" fmla="*/ 652007 h 1351722"/>
                <a:gd name="connsiteX4" fmla="*/ 1407381 w 3609892"/>
                <a:gd name="connsiteY4" fmla="*/ 596348 h 1351722"/>
                <a:gd name="connsiteX5" fmla="*/ 1622066 w 3609892"/>
                <a:gd name="connsiteY5" fmla="*/ 516835 h 1351722"/>
                <a:gd name="connsiteX6" fmla="*/ 1773141 w 3609892"/>
                <a:gd name="connsiteY6" fmla="*/ 373711 h 1351722"/>
                <a:gd name="connsiteX7" fmla="*/ 1948070 w 3609892"/>
                <a:gd name="connsiteY7" fmla="*/ 166977 h 1351722"/>
                <a:gd name="connsiteX8" fmla="*/ 2130950 w 3609892"/>
                <a:gd name="connsiteY8" fmla="*/ 71562 h 1351722"/>
                <a:gd name="connsiteX9" fmla="*/ 2321781 w 3609892"/>
                <a:gd name="connsiteY9" fmla="*/ 0 h 1351722"/>
                <a:gd name="connsiteX10" fmla="*/ 2496710 w 3609892"/>
                <a:gd name="connsiteY10" fmla="*/ 23854 h 1351722"/>
                <a:gd name="connsiteX11" fmla="*/ 2552369 w 3609892"/>
                <a:gd name="connsiteY11" fmla="*/ 135172 h 1351722"/>
                <a:gd name="connsiteX12" fmla="*/ 2679590 w 3609892"/>
                <a:gd name="connsiteY12" fmla="*/ 262393 h 1351722"/>
                <a:gd name="connsiteX13" fmla="*/ 2870421 w 3609892"/>
                <a:gd name="connsiteY13" fmla="*/ 294198 h 1351722"/>
                <a:gd name="connsiteX14" fmla="*/ 3045350 w 3609892"/>
                <a:gd name="connsiteY14" fmla="*/ 381662 h 1351722"/>
                <a:gd name="connsiteX15" fmla="*/ 3172570 w 3609892"/>
                <a:gd name="connsiteY15" fmla="*/ 508883 h 1351722"/>
                <a:gd name="connsiteX16" fmla="*/ 3307743 w 3609892"/>
                <a:gd name="connsiteY16" fmla="*/ 644056 h 1351722"/>
                <a:gd name="connsiteX17" fmla="*/ 3570136 w 3609892"/>
                <a:gd name="connsiteY17" fmla="*/ 707666 h 1351722"/>
                <a:gd name="connsiteX18" fmla="*/ 3609892 w 3609892"/>
                <a:gd name="connsiteY18" fmla="*/ 699715 h 1351722"/>
                <a:gd name="connsiteX19" fmla="*/ 3609892 w 3609892"/>
                <a:gd name="connsiteY19" fmla="*/ 1351722 h 1351722"/>
                <a:gd name="connsiteX20" fmla="*/ 0 w 3609892"/>
                <a:gd name="connsiteY20" fmla="*/ 1351722 h 1351722"/>
                <a:gd name="connsiteX0" fmla="*/ 0 w 3609892"/>
                <a:gd name="connsiteY0" fmla="*/ 1351722 h 1351722"/>
                <a:gd name="connsiteX1" fmla="*/ 556591 w 3609892"/>
                <a:gd name="connsiteY1" fmla="*/ 1176793 h 1351722"/>
                <a:gd name="connsiteX2" fmla="*/ 914400 w 3609892"/>
                <a:gd name="connsiteY2" fmla="*/ 922351 h 1351722"/>
                <a:gd name="connsiteX3" fmla="*/ 1137037 w 3609892"/>
                <a:gd name="connsiteY3" fmla="*/ 652007 h 1351722"/>
                <a:gd name="connsiteX4" fmla="*/ 1407381 w 3609892"/>
                <a:gd name="connsiteY4" fmla="*/ 596348 h 1351722"/>
                <a:gd name="connsiteX5" fmla="*/ 1622066 w 3609892"/>
                <a:gd name="connsiteY5" fmla="*/ 516835 h 1351722"/>
                <a:gd name="connsiteX6" fmla="*/ 1773141 w 3609892"/>
                <a:gd name="connsiteY6" fmla="*/ 373711 h 1351722"/>
                <a:gd name="connsiteX7" fmla="*/ 1948070 w 3609892"/>
                <a:gd name="connsiteY7" fmla="*/ 166977 h 1351722"/>
                <a:gd name="connsiteX8" fmla="*/ 2130950 w 3609892"/>
                <a:gd name="connsiteY8" fmla="*/ 71562 h 1351722"/>
                <a:gd name="connsiteX9" fmla="*/ 2321781 w 3609892"/>
                <a:gd name="connsiteY9" fmla="*/ 0 h 1351722"/>
                <a:gd name="connsiteX10" fmla="*/ 2496710 w 3609892"/>
                <a:gd name="connsiteY10" fmla="*/ 23854 h 1351722"/>
                <a:gd name="connsiteX11" fmla="*/ 2552369 w 3609892"/>
                <a:gd name="connsiteY11" fmla="*/ 135172 h 1351722"/>
                <a:gd name="connsiteX12" fmla="*/ 2679590 w 3609892"/>
                <a:gd name="connsiteY12" fmla="*/ 262393 h 1351722"/>
                <a:gd name="connsiteX13" fmla="*/ 2870421 w 3609892"/>
                <a:gd name="connsiteY13" fmla="*/ 294198 h 1351722"/>
                <a:gd name="connsiteX14" fmla="*/ 3045350 w 3609892"/>
                <a:gd name="connsiteY14" fmla="*/ 381662 h 1351722"/>
                <a:gd name="connsiteX15" fmla="*/ 3172570 w 3609892"/>
                <a:gd name="connsiteY15" fmla="*/ 508883 h 1351722"/>
                <a:gd name="connsiteX16" fmla="*/ 3307743 w 3609892"/>
                <a:gd name="connsiteY16" fmla="*/ 644056 h 1351722"/>
                <a:gd name="connsiteX17" fmla="*/ 3570136 w 3609892"/>
                <a:gd name="connsiteY17" fmla="*/ 707666 h 1351722"/>
                <a:gd name="connsiteX18" fmla="*/ 3609892 w 3609892"/>
                <a:gd name="connsiteY18" fmla="*/ 1351722 h 1351722"/>
                <a:gd name="connsiteX19" fmla="*/ 0 w 3609892"/>
                <a:gd name="connsiteY19" fmla="*/ 1351722 h 1351722"/>
                <a:gd name="connsiteX0" fmla="*/ 0 w 3576233"/>
                <a:gd name="connsiteY0" fmla="*/ 1351722 h 1351722"/>
                <a:gd name="connsiteX1" fmla="*/ 556591 w 3576233"/>
                <a:gd name="connsiteY1" fmla="*/ 1176793 h 1351722"/>
                <a:gd name="connsiteX2" fmla="*/ 914400 w 3576233"/>
                <a:gd name="connsiteY2" fmla="*/ 922351 h 1351722"/>
                <a:gd name="connsiteX3" fmla="*/ 1137037 w 3576233"/>
                <a:gd name="connsiteY3" fmla="*/ 652007 h 1351722"/>
                <a:gd name="connsiteX4" fmla="*/ 1407381 w 3576233"/>
                <a:gd name="connsiteY4" fmla="*/ 596348 h 1351722"/>
                <a:gd name="connsiteX5" fmla="*/ 1622066 w 3576233"/>
                <a:gd name="connsiteY5" fmla="*/ 516835 h 1351722"/>
                <a:gd name="connsiteX6" fmla="*/ 1773141 w 3576233"/>
                <a:gd name="connsiteY6" fmla="*/ 373711 h 1351722"/>
                <a:gd name="connsiteX7" fmla="*/ 1948070 w 3576233"/>
                <a:gd name="connsiteY7" fmla="*/ 166977 h 1351722"/>
                <a:gd name="connsiteX8" fmla="*/ 2130950 w 3576233"/>
                <a:gd name="connsiteY8" fmla="*/ 71562 h 1351722"/>
                <a:gd name="connsiteX9" fmla="*/ 2321781 w 3576233"/>
                <a:gd name="connsiteY9" fmla="*/ 0 h 1351722"/>
                <a:gd name="connsiteX10" fmla="*/ 2496710 w 3576233"/>
                <a:gd name="connsiteY10" fmla="*/ 23854 h 1351722"/>
                <a:gd name="connsiteX11" fmla="*/ 2552369 w 3576233"/>
                <a:gd name="connsiteY11" fmla="*/ 135172 h 1351722"/>
                <a:gd name="connsiteX12" fmla="*/ 2679590 w 3576233"/>
                <a:gd name="connsiteY12" fmla="*/ 262393 h 1351722"/>
                <a:gd name="connsiteX13" fmla="*/ 2870421 w 3576233"/>
                <a:gd name="connsiteY13" fmla="*/ 294198 h 1351722"/>
                <a:gd name="connsiteX14" fmla="*/ 3045350 w 3576233"/>
                <a:gd name="connsiteY14" fmla="*/ 381662 h 1351722"/>
                <a:gd name="connsiteX15" fmla="*/ 3172570 w 3576233"/>
                <a:gd name="connsiteY15" fmla="*/ 508883 h 1351722"/>
                <a:gd name="connsiteX16" fmla="*/ 3307743 w 3576233"/>
                <a:gd name="connsiteY16" fmla="*/ 644056 h 1351722"/>
                <a:gd name="connsiteX17" fmla="*/ 3570136 w 3576233"/>
                <a:gd name="connsiteY17" fmla="*/ 707666 h 1351722"/>
                <a:gd name="connsiteX18" fmla="*/ 3576233 w 3576233"/>
                <a:gd name="connsiteY18" fmla="*/ 1351722 h 1351722"/>
                <a:gd name="connsiteX19" fmla="*/ 0 w 3576233"/>
                <a:gd name="connsiteY19" fmla="*/ 1351722 h 1351722"/>
                <a:gd name="connsiteX0" fmla="*/ 0 w 3576233"/>
                <a:gd name="connsiteY0" fmla="*/ 1351722 h 1351722"/>
                <a:gd name="connsiteX1" fmla="*/ 556591 w 3576233"/>
                <a:gd name="connsiteY1" fmla="*/ 1176793 h 1351722"/>
                <a:gd name="connsiteX2" fmla="*/ 914400 w 3576233"/>
                <a:gd name="connsiteY2" fmla="*/ 922351 h 1351722"/>
                <a:gd name="connsiteX3" fmla="*/ 1137037 w 3576233"/>
                <a:gd name="connsiteY3" fmla="*/ 652007 h 1351722"/>
                <a:gd name="connsiteX4" fmla="*/ 1407381 w 3576233"/>
                <a:gd name="connsiteY4" fmla="*/ 596348 h 1351722"/>
                <a:gd name="connsiteX5" fmla="*/ 1622066 w 3576233"/>
                <a:gd name="connsiteY5" fmla="*/ 516835 h 1351722"/>
                <a:gd name="connsiteX6" fmla="*/ 1773141 w 3576233"/>
                <a:gd name="connsiteY6" fmla="*/ 373711 h 1351722"/>
                <a:gd name="connsiteX7" fmla="*/ 1948070 w 3576233"/>
                <a:gd name="connsiteY7" fmla="*/ 166977 h 1351722"/>
                <a:gd name="connsiteX8" fmla="*/ 2130950 w 3576233"/>
                <a:gd name="connsiteY8" fmla="*/ 71562 h 1351722"/>
                <a:gd name="connsiteX9" fmla="*/ 2321781 w 3576233"/>
                <a:gd name="connsiteY9" fmla="*/ 0 h 1351722"/>
                <a:gd name="connsiteX10" fmla="*/ 2496710 w 3576233"/>
                <a:gd name="connsiteY10" fmla="*/ 23854 h 1351722"/>
                <a:gd name="connsiteX11" fmla="*/ 2552369 w 3576233"/>
                <a:gd name="connsiteY11" fmla="*/ 135172 h 1351722"/>
                <a:gd name="connsiteX12" fmla="*/ 2679590 w 3576233"/>
                <a:gd name="connsiteY12" fmla="*/ 262393 h 1351722"/>
                <a:gd name="connsiteX13" fmla="*/ 2870421 w 3576233"/>
                <a:gd name="connsiteY13" fmla="*/ 294198 h 1351722"/>
                <a:gd name="connsiteX14" fmla="*/ 3045350 w 3576233"/>
                <a:gd name="connsiteY14" fmla="*/ 381662 h 1351722"/>
                <a:gd name="connsiteX15" fmla="*/ 3172570 w 3576233"/>
                <a:gd name="connsiteY15" fmla="*/ 508883 h 1351722"/>
                <a:gd name="connsiteX16" fmla="*/ 3307743 w 3576233"/>
                <a:gd name="connsiteY16" fmla="*/ 644056 h 1351722"/>
                <a:gd name="connsiteX17" fmla="*/ 3570136 w 3576233"/>
                <a:gd name="connsiteY17" fmla="*/ 707666 h 1351722"/>
                <a:gd name="connsiteX18" fmla="*/ 3576233 w 3576233"/>
                <a:gd name="connsiteY18" fmla="*/ 1351722 h 1351722"/>
                <a:gd name="connsiteX19" fmla="*/ 0 w 3576233"/>
                <a:gd name="connsiteY19" fmla="*/ 1351722 h 1351722"/>
                <a:gd name="connsiteX0" fmla="*/ 0 w 3576233"/>
                <a:gd name="connsiteY0" fmla="*/ 1351722 h 1351722"/>
                <a:gd name="connsiteX1" fmla="*/ 556591 w 3576233"/>
                <a:gd name="connsiteY1" fmla="*/ 1176793 h 1351722"/>
                <a:gd name="connsiteX2" fmla="*/ 914400 w 3576233"/>
                <a:gd name="connsiteY2" fmla="*/ 922351 h 1351722"/>
                <a:gd name="connsiteX3" fmla="*/ 1137037 w 3576233"/>
                <a:gd name="connsiteY3" fmla="*/ 652007 h 1351722"/>
                <a:gd name="connsiteX4" fmla="*/ 1407381 w 3576233"/>
                <a:gd name="connsiteY4" fmla="*/ 596348 h 1351722"/>
                <a:gd name="connsiteX5" fmla="*/ 1622066 w 3576233"/>
                <a:gd name="connsiteY5" fmla="*/ 516835 h 1351722"/>
                <a:gd name="connsiteX6" fmla="*/ 1773141 w 3576233"/>
                <a:gd name="connsiteY6" fmla="*/ 373711 h 1351722"/>
                <a:gd name="connsiteX7" fmla="*/ 1948070 w 3576233"/>
                <a:gd name="connsiteY7" fmla="*/ 166977 h 1351722"/>
                <a:gd name="connsiteX8" fmla="*/ 2130950 w 3576233"/>
                <a:gd name="connsiteY8" fmla="*/ 71562 h 1351722"/>
                <a:gd name="connsiteX9" fmla="*/ 2321781 w 3576233"/>
                <a:gd name="connsiteY9" fmla="*/ 0 h 1351722"/>
                <a:gd name="connsiteX10" fmla="*/ 2496710 w 3576233"/>
                <a:gd name="connsiteY10" fmla="*/ 23854 h 1351722"/>
                <a:gd name="connsiteX11" fmla="*/ 2552369 w 3576233"/>
                <a:gd name="connsiteY11" fmla="*/ 135172 h 1351722"/>
                <a:gd name="connsiteX12" fmla="*/ 2679590 w 3576233"/>
                <a:gd name="connsiteY12" fmla="*/ 262393 h 1351722"/>
                <a:gd name="connsiteX13" fmla="*/ 2870421 w 3576233"/>
                <a:gd name="connsiteY13" fmla="*/ 294198 h 1351722"/>
                <a:gd name="connsiteX14" fmla="*/ 3045350 w 3576233"/>
                <a:gd name="connsiteY14" fmla="*/ 381662 h 1351722"/>
                <a:gd name="connsiteX15" fmla="*/ 3172570 w 3576233"/>
                <a:gd name="connsiteY15" fmla="*/ 508883 h 1351722"/>
                <a:gd name="connsiteX16" fmla="*/ 3307743 w 3576233"/>
                <a:gd name="connsiteY16" fmla="*/ 644056 h 1351722"/>
                <a:gd name="connsiteX17" fmla="*/ 3570136 w 3576233"/>
                <a:gd name="connsiteY17" fmla="*/ 707666 h 1351722"/>
                <a:gd name="connsiteX18" fmla="*/ 3576233 w 3576233"/>
                <a:gd name="connsiteY18" fmla="*/ 1351722 h 1351722"/>
                <a:gd name="connsiteX19" fmla="*/ 0 w 3576233"/>
                <a:gd name="connsiteY19" fmla="*/ 1351722 h 1351722"/>
                <a:gd name="connsiteX0" fmla="*/ 0 w 3576233"/>
                <a:gd name="connsiteY0" fmla="*/ 1351722 h 1351722"/>
                <a:gd name="connsiteX1" fmla="*/ 556591 w 3576233"/>
                <a:gd name="connsiteY1" fmla="*/ 1176793 h 1351722"/>
                <a:gd name="connsiteX2" fmla="*/ 914400 w 3576233"/>
                <a:gd name="connsiteY2" fmla="*/ 922351 h 1351722"/>
                <a:gd name="connsiteX3" fmla="*/ 1137037 w 3576233"/>
                <a:gd name="connsiteY3" fmla="*/ 652007 h 1351722"/>
                <a:gd name="connsiteX4" fmla="*/ 1407381 w 3576233"/>
                <a:gd name="connsiteY4" fmla="*/ 596348 h 1351722"/>
                <a:gd name="connsiteX5" fmla="*/ 1622066 w 3576233"/>
                <a:gd name="connsiteY5" fmla="*/ 516835 h 1351722"/>
                <a:gd name="connsiteX6" fmla="*/ 1773141 w 3576233"/>
                <a:gd name="connsiteY6" fmla="*/ 373711 h 1351722"/>
                <a:gd name="connsiteX7" fmla="*/ 1948070 w 3576233"/>
                <a:gd name="connsiteY7" fmla="*/ 166977 h 1351722"/>
                <a:gd name="connsiteX8" fmla="*/ 2130950 w 3576233"/>
                <a:gd name="connsiteY8" fmla="*/ 71562 h 1351722"/>
                <a:gd name="connsiteX9" fmla="*/ 2321781 w 3576233"/>
                <a:gd name="connsiteY9" fmla="*/ 0 h 1351722"/>
                <a:gd name="connsiteX10" fmla="*/ 2496710 w 3576233"/>
                <a:gd name="connsiteY10" fmla="*/ 23854 h 1351722"/>
                <a:gd name="connsiteX11" fmla="*/ 2552369 w 3576233"/>
                <a:gd name="connsiteY11" fmla="*/ 135172 h 1351722"/>
                <a:gd name="connsiteX12" fmla="*/ 2679590 w 3576233"/>
                <a:gd name="connsiteY12" fmla="*/ 262393 h 1351722"/>
                <a:gd name="connsiteX13" fmla="*/ 2870421 w 3576233"/>
                <a:gd name="connsiteY13" fmla="*/ 294198 h 1351722"/>
                <a:gd name="connsiteX14" fmla="*/ 3045350 w 3576233"/>
                <a:gd name="connsiteY14" fmla="*/ 381662 h 1351722"/>
                <a:gd name="connsiteX15" fmla="*/ 3172570 w 3576233"/>
                <a:gd name="connsiteY15" fmla="*/ 508883 h 1351722"/>
                <a:gd name="connsiteX16" fmla="*/ 3307743 w 3576233"/>
                <a:gd name="connsiteY16" fmla="*/ 644056 h 1351722"/>
                <a:gd name="connsiteX17" fmla="*/ 3570136 w 3576233"/>
                <a:gd name="connsiteY17" fmla="*/ 707666 h 1351722"/>
                <a:gd name="connsiteX18" fmla="*/ 3576233 w 3576233"/>
                <a:gd name="connsiteY18" fmla="*/ 1351722 h 1351722"/>
                <a:gd name="connsiteX19" fmla="*/ 0 w 3576233"/>
                <a:gd name="connsiteY19" fmla="*/ 1351722 h 1351722"/>
                <a:gd name="connsiteX0" fmla="*/ 0 w 3576233"/>
                <a:gd name="connsiteY0" fmla="*/ 1351722 h 1351722"/>
                <a:gd name="connsiteX1" fmla="*/ 556591 w 3576233"/>
                <a:gd name="connsiteY1" fmla="*/ 1176793 h 1351722"/>
                <a:gd name="connsiteX2" fmla="*/ 914400 w 3576233"/>
                <a:gd name="connsiteY2" fmla="*/ 922351 h 1351722"/>
                <a:gd name="connsiteX3" fmla="*/ 1137037 w 3576233"/>
                <a:gd name="connsiteY3" fmla="*/ 652007 h 1351722"/>
                <a:gd name="connsiteX4" fmla="*/ 1407381 w 3576233"/>
                <a:gd name="connsiteY4" fmla="*/ 596348 h 1351722"/>
                <a:gd name="connsiteX5" fmla="*/ 1622066 w 3576233"/>
                <a:gd name="connsiteY5" fmla="*/ 516835 h 1351722"/>
                <a:gd name="connsiteX6" fmla="*/ 1773141 w 3576233"/>
                <a:gd name="connsiteY6" fmla="*/ 373711 h 1351722"/>
                <a:gd name="connsiteX7" fmla="*/ 1948070 w 3576233"/>
                <a:gd name="connsiteY7" fmla="*/ 166977 h 1351722"/>
                <a:gd name="connsiteX8" fmla="*/ 2130950 w 3576233"/>
                <a:gd name="connsiteY8" fmla="*/ 71562 h 1351722"/>
                <a:gd name="connsiteX9" fmla="*/ 2321781 w 3576233"/>
                <a:gd name="connsiteY9" fmla="*/ 0 h 1351722"/>
                <a:gd name="connsiteX10" fmla="*/ 2496710 w 3576233"/>
                <a:gd name="connsiteY10" fmla="*/ 23854 h 1351722"/>
                <a:gd name="connsiteX11" fmla="*/ 2552369 w 3576233"/>
                <a:gd name="connsiteY11" fmla="*/ 135172 h 1351722"/>
                <a:gd name="connsiteX12" fmla="*/ 2679590 w 3576233"/>
                <a:gd name="connsiteY12" fmla="*/ 262393 h 1351722"/>
                <a:gd name="connsiteX13" fmla="*/ 2870421 w 3576233"/>
                <a:gd name="connsiteY13" fmla="*/ 294198 h 1351722"/>
                <a:gd name="connsiteX14" fmla="*/ 3045350 w 3576233"/>
                <a:gd name="connsiteY14" fmla="*/ 381662 h 1351722"/>
                <a:gd name="connsiteX15" fmla="*/ 3172570 w 3576233"/>
                <a:gd name="connsiteY15" fmla="*/ 508883 h 1351722"/>
                <a:gd name="connsiteX16" fmla="*/ 3307743 w 3576233"/>
                <a:gd name="connsiteY16" fmla="*/ 644056 h 1351722"/>
                <a:gd name="connsiteX17" fmla="*/ 3570136 w 3576233"/>
                <a:gd name="connsiteY17" fmla="*/ 707666 h 1351722"/>
                <a:gd name="connsiteX18" fmla="*/ 3576233 w 3576233"/>
                <a:gd name="connsiteY18" fmla="*/ 1351722 h 1351722"/>
                <a:gd name="connsiteX19" fmla="*/ 0 w 3576233"/>
                <a:gd name="connsiteY19" fmla="*/ 1351722 h 1351722"/>
                <a:gd name="connsiteX0" fmla="*/ 0 w 3576233"/>
                <a:gd name="connsiteY0" fmla="*/ 1352614 h 1352614"/>
                <a:gd name="connsiteX1" fmla="*/ 556591 w 3576233"/>
                <a:gd name="connsiteY1" fmla="*/ 1177685 h 1352614"/>
                <a:gd name="connsiteX2" fmla="*/ 914400 w 3576233"/>
                <a:gd name="connsiteY2" fmla="*/ 923243 h 1352614"/>
                <a:gd name="connsiteX3" fmla="*/ 1137037 w 3576233"/>
                <a:gd name="connsiteY3" fmla="*/ 652899 h 1352614"/>
                <a:gd name="connsiteX4" fmla="*/ 1407381 w 3576233"/>
                <a:gd name="connsiteY4" fmla="*/ 597240 h 1352614"/>
                <a:gd name="connsiteX5" fmla="*/ 1622066 w 3576233"/>
                <a:gd name="connsiteY5" fmla="*/ 517727 h 1352614"/>
                <a:gd name="connsiteX6" fmla="*/ 1773141 w 3576233"/>
                <a:gd name="connsiteY6" fmla="*/ 374603 h 1352614"/>
                <a:gd name="connsiteX7" fmla="*/ 1948070 w 3576233"/>
                <a:gd name="connsiteY7" fmla="*/ 167869 h 1352614"/>
                <a:gd name="connsiteX8" fmla="*/ 2130950 w 3576233"/>
                <a:gd name="connsiteY8" fmla="*/ 72454 h 1352614"/>
                <a:gd name="connsiteX9" fmla="*/ 2321781 w 3576233"/>
                <a:gd name="connsiteY9" fmla="*/ 892 h 1352614"/>
                <a:gd name="connsiteX10" fmla="*/ 2496710 w 3576233"/>
                <a:gd name="connsiteY10" fmla="*/ 24746 h 1352614"/>
                <a:gd name="connsiteX11" fmla="*/ 2552369 w 3576233"/>
                <a:gd name="connsiteY11" fmla="*/ 136064 h 1352614"/>
                <a:gd name="connsiteX12" fmla="*/ 2679590 w 3576233"/>
                <a:gd name="connsiteY12" fmla="*/ 263285 h 1352614"/>
                <a:gd name="connsiteX13" fmla="*/ 2870421 w 3576233"/>
                <a:gd name="connsiteY13" fmla="*/ 295090 h 1352614"/>
                <a:gd name="connsiteX14" fmla="*/ 3045350 w 3576233"/>
                <a:gd name="connsiteY14" fmla="*/ 382554 h 1352614"/>
                <a:gd name="connsiteX15" fmla="*/ 3172570 w 3576233"/>
                <a:gd name="connsiteY15" fmla="*/ 509775 h 1352614"/>
                <a:gd name="connsiteX16" fmla="*/ 3307743 w 3576233"/>
                <a:gd name="connsiteY16" fmla="*/ 644948 h 1352614"/>
                <a:gd name="connsiteX17" fmla="*/ 3570136 w 3576233"/>
                <a:gd name="connsiteY17" fmla="*/ 708558 h 1352614"/>
                <a:gd name="connsiteX18" fmla="*/ 3576233 w 3576233"/>
                <a:gd name="connsiteY18" fmla="*/ 1352614 h 1352614"/>
                <a:gd name="connsiteX19" fmla="*/ 0 w 3576233"/>
                <a:gd name="connsiteY19" fmla="*/ 1352614 h 1352614"/>
                <a:gd name="connsiteX0" fmla="*/ 0 w 3576233"/>
                <a:gd name="connsiteY0" fmla="*/ 1352614 h 1352614"/>
                <a:gd name="connsiteX1" fmla="*/ 556591 w 3576233"/>
                <a:gd name="connsiteY1" fmla="*/ 1177685 h 1352614"/>
                <a:gd name="connsiteX2" fmla="*/ 914400 w 3576233"/>
                <a:gd name="connsiteY2" fmla="*/ 923243 h 1352614"/>
                <a:gd name="connsiteX3" fmla="*/ 1137037 w 3576233"/>
                <a:gd name="connsiteY3" fmla="*/ 652899 h 1352614"/>
                <a:gd name="connsiteX4" fmla="*/ 1407381 w 3576233"/>
                <a:gd name="connsiteY4" fmla="*/ 597240 h 1352614"/>
                <a:gd name="connsiteX5" fmla="*/ 1622066 w 3576233"/>
                <a:gd name="connsiteY5" fmla="*/ 517727 h 1352614"/>
                <a:gd name="connsiteX6" fmla="*/ 1773141 w 3576233"/>
                <a:gd name="connsiteY6" fmla="*/ 374603 h 1352614"/>
                <a:gd name="connsiteX7" fmla="*/ 1948070 w 3576233"/>
                <a:gd name="connsiteY7" fmla="*/ 167869 h 1352614"/>
                <a:gd name="connsiteX8" fmla="*/ 2130950 w 3576233"/>
                <a:gd name="connsiteY8" fmla="*/ 72454 h 1352614"/>
                <a:gd name="connsiteX9" fmla="*/ 2321781 w 3576233"/>
                <a:gd name="connsiteY9" fmla="*/ 892 h 1352614"/>
                <a:gd name="connsiteX10" fmla="*/ 2496710 w 3576233"/>
                <a:gd name="connsiteY10" fmla="*/ 24746 h 1352614"/>
                <a:gd name="connsiteX11" fmla="*/ 2679590 w 3576233"/>
                <a:gd name="connsiteY11" fmla="*/ 263285 h 1352614"/>
                <a:gd name="connsiteX12" fmla="*/ 2870421 w 3576233"/>
                <a:gd name="connsiteY12" fmla="*/ 295090 h 1352614"/>
                <a:gd name="connsiteX13" fmla="*/ 3045350 w 3576233"/>
                <a:gd name="connsiteY13" fmla="*/ 382554 h 1352614"/>
                <a:gd name="connsiteX14" fmla="*/ 3172570 w 3576233"/>
                <a:gd name="connsiteY14" fmla="*/ 509775 h 1352614"/>
                <a:gd name="connsiteX15" fmla="*/ 3307743 w 3576233"/>
                <a:gd name="connsiteY15" fmla="*/ 644948 h 1352614"/>
                <a:gd name="connsiteX16" fmla="*/ 3570136 w 3576233"/>
                <a:gd name="connsiteY16" fmla="*/ 708558 h 1352614"/>
                <a:gd name="connsiteX17" fmla="*/ 3576233 w 3576233"/>
                <a:gd name="connsiteY17" fmla="*/ 1352614 h 1352614"/>
                <a:gd name="connsiteX18" fmla="*/ 0 w 3576233"/>
                <a:gd name="connsiteY18" fmla="*/ 1352614 h 1352614"/>
                <a:gd name="connsiteX0" fmla="*/ 0 w 3576233"/>
                <a:gd name="connsiteY0" fmla="*/ 1352614 h 1352614"/>
                <a:gd name="connsiteX1" fmla="*/ 556591 w 3576233"/>
                <a:gd name="connsiteY1" fmla="*/ 1177685 h 1352614"/>
                <a:gd name="connsiteX2" fmla="*/ 914400 w 3576233"/>
                <a:gd name="connsiteY2" fmla="*/ 923243 h 1352614"/>
                <a:gd name="connsiteX3" fmla="*/ 1137037 w 3576233"/>
                <a:gd name="connsiteY3" fmla="*/ 652899 h 1352614"/>
                <a:gd name="connsiteX4" fmla="*/ 1407381 w 3576233"/>
                <a:gd name="connsiteY4" fmla="*/ 597240 h 1352614"/>
                <a:gd name="connsiteX5" fmla="*/ 1622066 w 3576233"/>
                <a:gd name="connsiteY5" fmla="*/ 517727 h 1352614"/>
                <a:gd name="connsiteX6" fmla="*/ 1773141 w 3576233"/>
                <a:gd name="connsiteY6" fmla="*/ 374603 h 1352614"/>
                <a:gd name="connsiteX7" fmla="*/ 1948070 w 3576233"/>
                <a:gd name="connsiteY7" fmla="*/ 167869 h 1352614"/>
                <a:gd name="connsiteX8" fmla="*/ 2130950 w 3576233"/>
                <a:gd name="connsiteY8" fmla="*/ 72454 h 1352614"/>
                <a:gd name="connsiteX9" fmla="*/ 2321781 w 3576233"/>
                <a:gd name="connsiteY9" fmla="*/ 892 h 1352614"/>
                <a:gd name="connsiteX10" fmla="*/ 2496710 w 3576233"/>
                <a:gd name="connsiteY10" fmla="*/ 24746 h 1352614"/>
                <a:gd name="connsiteX11" fmla="*/ 2746908 w 3576233"/>
                <a:gd name="connsiteY11" fmla="*/ 224017 h 1352614"/>
                <a:gd name="connsiteX12" fmla="*/ 2870421 w 3576233"/>
                <a:gd name="connsiteY12" fmla="*/ 295090 h 1352614"/>
                <a:gd name="connsiteX13" fmla="*/ 3045350 w 3576233"/>
                <a:gd name="connsiteY13" fmla="*/ 382554 h 1352614"/>
                <a:gd name="connsiteX14" fmla="*/ 3172570 w 3576233"/>
                <a:gd name="connsiteY14" fmla="*/ 509775 h 1352614"/>
                <a:gd name="connsiteX15" fmla="*/ 3307743 w 3576233"/>
                <a:gd name="connsiteY15" fmla="*/ 644948 h 1352614"/>
                <a:gd name="connsiteX16" fmla="*/ 3570136 w 3576233"/>
                <a:gd name="connsiteY16" fmla="*/ 708558 h 1352614"/>
                <a:gd name="connsiteX17" fmla="*/ 3576233 w 3576233"/>
                <a:gd name="connsiteY17" fmla="*/ 1352614 h 1352614"/>
                <a:gd name="connsiteX18" fmla="*/ 0 w 3576233"/>
                <a:gd name="connsiteY18" fmla="*/ 1352614 h 1352614"/>
                <a:gd name="connsiteX0" fmla="*/ 0 w 3576233"/>
                <a:gd name="connsiteY0" fmla="*/ 1352614 h 1352614"/>
                <a:gd name="connsiteX1" fmla="*/ 556591 w 3576233"/>
                <a:gd name="connsiteY1" fmla="*/ 1177685 h 1352614"/>
                <a:gd name="connsiteX2" fmla="*/ 914400 w 3576233"/>
                <a:gd name="connsiteY2" fmla="*/ 923243 h 1352614"/>
                <a:gd name="connsiteX3" fmla="*/ 1137037 w 3576233"/>
                <a:gd name="connsiteY3" fmla="*/ 652899 h 1352614"/>
                <a:gd name="connsiteX4" fmla="*/ 1407381 w 3576233"/>
                <a:gd name="connsiteY4" fmla="*/ 597240 h 1352614"/>
                <a:gd name="connsiteX5" fmla="*/ 1622066 w 3576233"/>
                <a:gd name="connsiteY5" fmla="*/ 517727 h 1352614"/>
                <a:gd name="connsiteX6" fmla="*/ 1773141 w 3576233"/>
                <a:gd name="connsiteY6" fmla="*/ 374603 h 1352614"/>
                <a:gd name="connsiteX7" fmla="*/ 1948070 w 3576233"/>
                <a:gd name="connsiteY7" fmla="*/ 167869 h 1352614"/>
                <a:gd name="connsiteX8" fmla="*/ 2130950 w 3576233"/>
                <a:gd name="connsiteY8" fmla="*/ 72454 h 1352614"/>
                <a:gd name="connsiteX9" fmla="*/ 2321781 w 3576233"/>
                <a:gd name="connsiteY9" fmla="*/ 892 h 1352614"/>
                <a:gd name="connsiteX10" fmla="*/ 2496710 w 3576233"/>
                <a:gd name="connsiteY10" fmla="*/ 24746 h 1352614"/>
                <a:gd name="connsiteX11" fmla="*/ 2746908 w 3576233"/>
                <a:gd name="connsiteY11" fmla="*/ 224017 h 1352614"/>
                <a:gd name="connsiteX12" fmla="*/ 2870421 w 3576233"/>
                <a:gd name="connsiteY12" fmla="*/ 295090 h 1352614"/>
                <a:gd name="connsiteX13" fmla="*/ 3045350 w 3576233"/>
                <a:gd name="connsiteY13" fmla="*/ 382554 h 1352614"/>
                <a:gd name="connsiteX14" fmla="*/ 3172570 w 3576233"/>
                <a:gd name="connsiteY14" fmla="*/ 509775 h 1352614"/>
                <a:gd name="connsiteX15" fmla="*/ 3375060 w 3576233"/>
                <a:gd name="connsiteY15" fmla="*/ 611289 h 1352614"/>
                <a:gd name="connsiteX16" fmla="*/ 3570136 w 3576233"/>
                <a:gd name="connsiteY16" fmla="*/ 708558 h 1352614"/>
                <a:gd name="connsiteX17" fmla="*/ 3576233 w 3576233"/>
                <a:gd name="connsiteY17" fmla="*/ 1352614 h 1352614"/>
                <a:gd name="connsiteX18" fmla="*/ 0 w 3576233"/>
                <a:gd name="connsiteY18" fmla="*/ 1352614 h 1352614"/>
                <a:gd name="connsiteX0" fmla="*/ 0 w 3576233"/>
                <a:gd name="connsiteY0" fmla="*/ 1352614 h 1352614"/>
                <a:gd name="connsiteX1" fmla="*/ 556591 w 3576233"/>
                <a:gd name="connsiteY1" fmla="*/ 1177685 h 1352614"/>
                <a:gd name="connsiteX2" fmla="*/ 914400 w 3576233"/>
                <a:gd name="connsiteY2" fmla="*/ 923243 h 1352614"/>
                <a:gd name="connsiteX3" fmla="*/ 1137037 w 3576233"/>
                <a:gd name="connsiteY3" fmla="*/ 652899 h 1352614"/>
                <a:gd name="connsiteX4" fmla="*/ 1407381 w 3576233"/>
                <a:gd name="connsiteY4" fmla="*/ 597240 h 1352614"/>
                <a:gd name="connsiteX5" fmla="*/ 1622066 w 3576233"/>
                <a:gd name="connsiteY5" fmla="*/ 517727 h 1352614"/>
                <a:gd name="connsiteX6" fmla="*/ 1773141 w 3576233"/>
                <a:gd name="connsiteY6" fmla="*/ 374603 h 1352614"/>
                <a:gd name="connsiteX7" fmla="*/ 1948070 w 3576233"/>
                <a:gd name="connsiteY7" fmla="*/ 167869 h 1352614"/>
                <a:gd name="connsiteX8" fmla="*/ 2130950 w 3576233"/>
                <a:gd name="connsiteY8" fmla="*/ 72454 h 1352614"/>
                <a:gd name="connsiteX9" fmla="*/ 2321781 w 3576233"/>
                <a:gd name="connsiteY9" fmla="*/ 892 h 1352614"/>
                <a:gd name="connsiteX10" fmla="*/ 2496710 w 3576233"/>
                <a:gd name="connsiteY10" fmla="*/ 24746 h 1352614"/>
                <a:gd name="connsiteX11" fmla="*/ 2746908 w 3576233"/>
                <a:gd name="connsiteY11" fmla="*/ 224017 h 1352614"/>
                <a:gd name="connsiteX12" fmla="*/ 2870421 w 3576233"/>
                <a:gd name="connsiteY12" fmla="*/ 295090 h 1352614"/>
                <a:gd name="connsiteX13" fmla="*/ 3045350 w 3576233"/>
                <a:gd name="connsiteY13" fmla="*/ 382554 h 1352614"/>
                <a:gd name="connsiteX14" fmla="*/ 3172570 w 3576233"/>
                <a:gd name="connsiteY14" fmla="*/ 509775 h 1352614"/>
                <a:gd name="connsiteX15" fmla="*/ 3375060 w 3576233"/>
                <a:gd name="connsiteY15" fmla="*/ 611289 h 1352614"/>
                <a:gd name="connsiteX16" fmla="*/ 3570136 w 3576233"/>
                <a:gd name="connsiteY16" fmla="*/ 680509 h 1352614"/>
                <a:gd name="connsiteX17" fmla="*/ 3576233 w 3576233"/>
                <a:gd name="connsiteY17" fmla="*/ 1352614 h 1352614"/>
                <a:gd name="connsiteX18" fmla="*/ 0 w 3576233"/>
                <a:gd name="connsiteY18" fmla="*/ 1352614 h 1352614"/>
                <a:gd name="connsiteX0" fmla="*/ 3019642 w 3019642"/>
                <a:gd name="connsiteY0" fmla="*/ 1352614 h 1352614"/>
                <a:gd name="connsiteX1" fmla="*/ 0 w 3019642"/>
                <a:gd name="connsiteY1" fmla="*/ 1177685 h 1352614"/>
                <a:gd name="connsiteX2" fmla="*/ 357809 w 3019642"/>
                <a:gd name="connsiteY2" fmla="*/ 923243 h 1352614"/>
                <a:gd name="connsiteX3" fmla="*/ 580446 w 3019642"/>
                <a:gd name="connsiteY3" fmla="*/ 652899 h 1352614"/>
                <a:gd name="connsiteX4" fmla="*/ 850790 w 3019642"/>
                <a:gd name="connsiteY4" fmla="*/ 597240 h 1352614"/>
                <a:gd name="connsiteX5" fmla="*/ 1065475 w 3019642"/>
                <a:gd name="connsiteY5" fmla="*/ 517727 h 1352614"/>
                <a:gd name="connsiteX6" fmla="*/ 1216550 w 3019642"/>
                <a:gd name="connsiteY6" fmla="*/ 374603 h 1352614"/>
                <a:gd name="connsiteX7" fmla="*/ 1391479 w 3019642"/>
                <a:gd name="connsiteY7" fmla="*/ 167869 h 1352614"/>
                <a:gd name="connsiteX8" fmla="*/ 1574359 w 3019642"/>
                <a:gd name="connsiteY8" fmla="*/ 72454 h 1352614"/>
                <a:gd name="connsiteX9" fmla="*/ 1765190 w 3019642"/>
                <a:gd name="connsiteY9" fmla="*/ 892 h 1352614"/>
                <a:gd name="connsiteX10" fmla="*/ 1940119 w 3019642"/>
                <a:gd name="connsiteY10" fmla="*/ 24746 h 1352614"/>
                <a:gd name="connsiteX11" fmla="*/ 2190317 w 3019642"/>
                <a:gd name="connsiteY11" fmla="*/ 224017 h 1352614"/>
                <a:gd name="connsiteX12" fmla="*/ 2313830 w 3019642"/>
                <a:gd name="connsiteY12" fmla="*/ 295090 h 1352614"/>
                <a:gd name="connsiteX13" fmla="*/ 2488759 w 3019642"/>
                <a:gd name="connsiteY13" fmla="*/ 382554 h 1352614"/>
                <a:gd name="connsiteX14" fmla="*/ 2615979 w 3019642"/>
                <a:gd name="connsiteY14" fmla="*/ 509775 h 1352614"/>
                <a:gd name="connsiteX15" fmla="*/ 2818469 w 3019642"/>
                <a:gd name="connsiteY15" fmla="*/ 611289 h 1352614"/>
                <a:gd name="connsiteX16" fmla="*/ 3013545 w 3019642"/>
                <a:gd name="connsiteY16" fmla="*/ 680509 h 1352614"/>
                <a:gd name="connsiteX17" fmla="*/ 3019642 w 3019642"/>
                <a:gd name="connsiteY17" fmla="*/ 1352614 h 1352614"/>
                <a:gd name="connsiteX0" fmla="*/ 3274084 w 3274084"/>
                <a:gd name="connsiteY0" fmla="*/ 1352614 h 1352614"/>
                <a:gd name="connsiteX1" fmla="*/ 0 w 3274084"/>
                <a:gd name="connsiteY1" fmla="*/ 1352614 h 1352614"/>
                <a:gd name="connsiteX2" fmla="*/ 612251 w 3274084"/>
                <a:gd name="connsiteY2" fmla="*/ 923243 h 1352614"/>
                <a:gd name="connsiteX3" fmla="*/ 834888 w 3274084"/>
                <a:gd name="connsiteY3" fmla="*/ 652899 h 1352614"/>
                <a:gd name="connsiteX4" fmla="*/ 1105232 w 3274084"/>
                <a:gd name="connsiteY4" fmla="*/ 597240 h 1352614"/>
                <a:gd name="connsiteX5" fmla="*/ 1319917 w 3274084"/>
                <a:gd name="connsiteY5" fmla="*/ 517727 h 1352614"/>
                <a:gd name="connsiteX6" fmla="*/ 1470992 w 3274084"/>
                <a:gd name="connsiteY6" fmla="*/ 374603 h 1352614"/>
                <a:gd name="connsiteX7" fmla="*/ 1645921 w 3274084"/>
                <a:gd name="connsiteY7" fmla="*/ 167869 h 1352614"/>
                <a:gd name="connsiteX8" fmla="*/ 1828801 w 3274084"/>
                <a:gd name="connsiteY8" fmla="*/ 72454 h 1352614"/>
                <a:gd name="connsiteX9" fmla="*/ 2019632 w 3274084"/>
                <a:gd name="connsiteY9" fmla="*/ 892 h 1352614"/>
                <a:gd name="connsiteX10" fmla="*/ 2194561 w 3274084"/>
                <a:gd name="connsiteY10" fmla="*/ 24746 h 1352614"/>
                <a:gd name="connsiteX11" fmla="*/ 2444759 w 3274084"/>
                <a:gd name="connsiteY11" fmla="*/ 224017 h 1352614"/>
                <a:gd name="connsiteX12" fmla="*/ 2568272 w 3274084"/>
                <a:gd name="connsiteY12" fmla="*/ 295090 h 1352614"/>
                <a:gd name="connsiteX13" fmla="*/ 2743201 w 3274084"/>
                <a:gd name="connsiteY13" fmla="*/ 382554 h 1352614"/>
                <a:gd name="connsiteX14" fmla="*/ 2870421 w 3274084"/>
                <a:gd name="connsiteY14" fmla="*/ 509775 h 1352614"/>
                <a:gd name="connsiteX15" fmla="*/ 3072911 w 3274084"/>
                <a:gd name="connsiteY15" fmla="*/ 611289 h 1352614"/>
                <a:gd name="connsiteX16" fmla="*/ 3267987 w 3274084"/>
                <a:gd name="connsiteY16" fmla="*/ 680509 h 1352614"/>
                <a:gd name="connsiteX17" fmla="*/ 3274084 w 3274084"/>
                <a:gd name="connsiteY17" fmla="*/ 1352614 h 1352614"/>
                <a:gd name="connsiteX0" fmla="*/ 3274084 w 3274084"/>
                <a:gd name="connsiteY0" fmla="*/ 1352614 h 1352614"/>
                <a:gd name="connsiteX1" fmla="*/ 0 w 3274084"/>
                <a:gd name="connsiteY1" fmla="*/ 1352614 h 1352614"/>
                <a:gd name="connsiteX2" fmla="*/ 612251 w 3274084"/>
                <a:gd name="connsiteY2" fmla="*/ 923243 h 1352614"/>
                <a:gd name="connsiteX3" fmla="*/ 834888 w 3274084"/>
                <a:gd name="connsiteY3" fmla="*/ 652899 h 1352614"/>
                <a:gd name="connsiteX4" fmla="*/ 1105232 w 3274084"/>
                <a:gd name="connsiteY4" fmla="*/ 597240 h 1352614"/>
                <a:gd name="connsiteX5" fmla="*/ 1319917 w 3274084"/>
                <a:gd name="connsiteY5" fmla="*/ 517727 h 1352614"/>
                <a:gd name="connsiteX6" fmla="*/ 1470992 w 3274084"/>
                <a:gd name="connsiteY6" fmla="*/ 374603 h 1352614"/>
                <a:gd name="connsiteX7" fmla="*/ 1645921 w 3274084"/>
                <a:gd name="connsiteY7" fmla="*/ 167869 h 1352614"/>
                <a:gd name="connsiteX8" fmla="*/ 1828801 w 3274084"/>
                <a:gd name="connsiteY8" fmla="*/ 72454 h 1352614"/>
                <a:gd name="connsiteX9" fmla="*/ 2019632 w 3274084"/>
                <a:gd name="connsiteY9" fmla="*/ 892 h 1352614"/>
                <a:gd name="connsiteX10" fmla="*/ 2194561 w 3274084"/>
                <a:gd name="connsiteY10" fmla="*/ 24746 h 1352614"/>
                <a:gd name="connsiteX11" fmla="*/ 2444759 w 3274084"/>
                <a:gd name="connsiteY11" fmla="*/ 224017 h 1352614"/>
                <a:gd name="connsiteX12" fmla="*/ 2568272 w 3274084"/>
                <a:gd name="connsiteY12" fmla="*/ 295090 h 1352614"/>
                <a:gd name="connsiteX13" fmla="*/ 2743201 w 3274084"/>
                <a:gd name="connsiteY13" fmla="*/ 382554 h 1352614"/>
                <a:gd name="connsiteX14" fmla="*/ 2870421 w 3274084"/>
                <a:gd name="connsiteY14" fmla="*/ 509775 h 1352614"/>
                <a:gd name="connsiteX15" fmla="*/ 3072911 w 3274084"/>
                <a:gd name="connsiteY15" fmla="*/ 611289 h 1352614"/>
                <a:gd name="connsiteX16" fmla="*/ 3267987 w 3274084"/>
                <a:gd name="connsiteY16" fmla="*/ 680509 h 1352614"/>
                <a:gd name="connsiteX17" fmla="*/ 3274084 w 3274084"/>
                <a:gd name="connsiteY17" fmla="*/ 1352614 h 1352614"/>
                <a:gd name="connsiteX0" fmla="*/ 3274084 w 3274084"/>
                <a:gd name="connsiteY0" fmla="*/ 1352614 h 1352614"/>
                <a:gd name="connsiteX1" fmla="*/ 0 w 3274084"/>
                <a:gd name="connsiteY1" fmla="*/ 1352614 h 1352614"/>
                <a:gd name="connsiteX2" fmla="*/ 427776 w 3274084"/>
                <a:gd name="connsiteY2" fmla="*/ 1082029 h 1352614"/>
                <a:gd name="connsiteX3" fmla="*/ 834888 w 3274084"/>
                <a:gd name="connsiteY3" fmla="*/ 652899 h 1352614"/>
                <a:gd name="connsiteX4" fmla="*/ 1105232 w 3274084"/>
                <a:gd name="connsiteY4" fmla="*/ 597240 h 1352614"/>
                <a:gd name="connsiteX5" fmla="*/ 1319917 w 3274084"/>
                <a:gd name="connsiteY5" fmla="*/ 517727 h 1352614"/>
                <a:gd name="connsiteX6" fmla="*/ 1470992 w 3274084"/>
                <a:gd name="connsiteY6" fmla="*/ 374603 h 1352614"/>
                <a:gd name="connsiteX7" fmla="*/ 1645921 w 3274084"/>
                <a:gd name="connsiteY7" fmla="*/ 167869 h 1352614"/>
                <a:gd name="connsiteX8" fmla="*/ 1828801 w 3274084"/>
                <a:gd name="connsiteY8" fmla="*/ 72454 h 1352614"/>
                <a:gd name="connsiteX9" fmla="*/ 2019632 w 3274084"/>
                <a:gd name="connsiteY9" fmla="*/ 892 h 1352614"/>
                <a:gd name="connsiteX10" fmla="*/ 2194561 w 3274084"/>
                <a:gd name="connsiteY10" fmla="*/ 24746 h 1352614"/>
                <a:gd name="connsiteX11" fmla="*/ 2444759 w 3274084"/>
                <a:gd name="connsiteY11" fmla="*/ 224017 h 1352614"/>
                <a:gd name="connsiteX12" fmla="*/ 2568272 w 3274084"/>
                <a:gd name="connsiteY12" fmla="*/ 295090 h 1352614"/>
                <a:gd name="connsiteX13" fmla="*/ 2743201 w 3274084"/>
                <a:gd name="connsiteY13" fmla="*/ 382554 h 1352614"/>
                <a:gd name="connsiteX14" fmla="*/ 2870421 w 3274084"/>
                <a:gd name="connsiteY14" fmla="*/ 509775 h 1352614"/>
                <a:gd name="connsiteX15" fmla="*/ 3072911 w 3274084"/>
                <a:gd name="connsiteY15" fmla="*/ 611289 h 1352614"/>
                <a:gd name="connsiteX16" fmla="*/ 3267987 w 3274084"/>
                <a:gd name="connsiteY16" fmla="*/ 680509 h 1352614"/>
                <a:gd name="connsiteX17" fmla="*/ 3274084 w 3274084"/>
                <a:gd name="connsiteY17" fmla="*/ 1352614 h 1352614"/>
                <a:gd name="connsiteX0" fmla="*/ 3274084 w 3274084"/>
                <a:gd name="connsiteY0" fmla="*/ 1352614 h 1352614"/>
                <a:gd name="connsiteX1" fmla="*/ 0 w 3274084"/>
                <a:gd name="connsiteY1" fmla="*/ 1352614 h 1352614"/>
                <a:gd name="connsiteX2" fmla="*/ 427776 w 3274084"/>
                <a:gd name="connsiteY2" fmla="*/ 1082029 h 1352614"/>
                <a:gd name="connsiteX3" fmla="*/ 834888 w 3274084"/>
                <a:gd name="connsiteY3" fmla="*/ 652899 h 1352614"/>
                <a:gd name="connsiteX4" fmla="*/ 1105232 w 3274084"/>
                <a:gd name="connsiteY4" fmla="*/ 597240 h 1352614"/>
                <a:gd name="connsiteX5" fmla="*/ 1319917 w 3274084"/>
                <a:gd name="connsiteY5" fmla="*/ 517727 h 1352614"/>
                <a:gd name="connsiteX6" fmla="*/ 1470992 w 3274084"/>
                <a:gd name="connsiteY6" fmla="*/ 374603 h 1352614"/>
                <a:gd name="connsiteX7" fmla="*/ 1645921 w 3274084"/>
                <a:gd name="connsiteY7" fmla="*/ 167869 h 1352614"/>
                <a:gd name="connsiteX8" fmla="*/ 1828801 w 3274084"/>
                <a:gd name="connsiteY8" fmla="*/ 72454 h 1352614"/>
                <a:gd name="connsiteX9" fmla="*/ 2019632 w 3274084"/>
                <a:gd name="connsiteY9" fmla="*/ 892 h 1352614"/>
                <a:gd name="connsiteX10" fmla="*/ 2194561 w 3274084"/>
                <a:gd name="connsiteY10" fmla="*/ 24746 h 1352614"/>
                <a:gd name="connsiteX11" fmla="*/ 2444759 w 3274084"/>
                <a:gd name="connsiteY11" fmla="*/ 224017 h 1352614"/>
                <a:gd name="connsiteX12" fmla="*/ 2568272 w 3274084"/>
                <a:gd name="connsiteY12" fmla="*/ 295090 h 1352614"/>
                <a:gd name="connsiteX13" fmla="*/ 2743201 w 3274084"/>
                <a:gd name="connsiteY13" fmla="*/ 382554 h 1352614"/>
                <a:gd name="connsiteX14" fmla="*/ 2870421 w 3274084"/>
                <a:gd name="connsiteY14" fmla="*/ 509775 h 1352614"/>
                <a:gd name="connsiteX15" fmla="*/ 3072911 w 3274084"/>
                <a:gd name="connsiteY15" fmla="*/ 611289 h 1352614"/>
                <a:gd name="connsiteX16" fmla="*/ 3267987 w 3274084"/>
                <a:gd name="connsiteY16" fmla="*/ 680509 h 1352614"/>
                <a:gd name="connsiteX17" fmla="*/ 3274084 w 3274084"/>
                <a:gd name="connsiteY17" fmla="*/ 1352614 h 1352614"/>
                <a:gd name="connsiteX0" fmla="*/ 3274084 w 3274084"/>
                <a:gd name="connsiteY0" fmla="*/ 1352614 h 1352614"/>
                <a:gd name="connsiteX1" fmla="*/ 0 w 3274084"/>
                <a:gd name="connsiteY1" fmla="*/ 1352614 h 1352614"/>
                <a:gd name="connsiteX2" fmla="*/ 427776 w 3274084"/>
                <a:gd name="connsiteY2" fmla="*/ 1082029 h 1352614"/>
                <a:gd name="connsiteX3" fmla="*/ 834888 w 3274084"/>
                <a:gd name="connsiteY3" fmla="*/ 652899 h 1352614"/>
                <a:gd name="connsiteX4" fmla="*/ 1105232 w 3274084"/>
                <a:gd name="connsiteY4" fmla="*/ 597240 h 1352614"/>
                <a:gd name="connsiteX5" fmla="*/ 1319917 w 3274084"/>
                <a:gd name="connsiteY5" fmla="*/ 517727 h 1352614"/>
                <a:gd name="connsiteX6" fmla="*/ 1470992 w 3274084"/>
                <a:gd name="connsiteY6" fmla="*/ 374603 h 1352614"/>
                <a:gd name="connsiteX7" fmla="*/ 1645921 w 3274084"/>
                <a:gd name="connsiteY7" fmla="*/ 167869 h 1352614"/>
                <a:gd name="connsiteX8" fmla="*/ 1828801 w 3274084"/>
                <a:gd name="connsiteY8" fmla="*/ 72454 h 1352614"/>
                <a:gd name="connsiteX9" fmla="*/ 2019632 w 3274084"/>
                <a:gd name="connsiteY9" fmla="*/ 892 h 1352614"/>
                <a:gd name="connsiteX10" fmla="*/ 2194561 w 3274084"/>
                <a:gd name="connsiteY10" fmla="*/ 24746 h 1352614"/>
                <a:gd name="connsiteX11" fmla="*/ 2444759 w 3274084"/>
                <a:gd name="connsiteY11" fmla="*/ 224017 h 1352614"/>
                <a:gd name="connsiteX12" fmla="*/ 2568272 w 3274084"/>
                <a:gd name="connsiteY12" fmla="*/ 295090 h 1352614"/>
                <a:gd name="connsiteX13" fmla="*/ 2743201 w 3274084"/>
                <a:gd name="connsiteY13" fmla="*/ 382554 h 1352614"/>
                <a:gd name="connsiteX14" fmla="*/ 2870421 w 3274084"/>
                <a:gd name="connsiteY14" fmla="*/ 509775 h 1352614"/>
                <a:gd name="connsiteX15" fmla="*/ 3072911 w 3274084"/>
                <a:gd name="connsiteY15" fmla="*/ 611289 h 1352614"/>
                <a:gd name="connsiteX16" fmla="*/ 3267987 w 3274084"/>
                <a:gd name="connsiteY16" fmla="*/ 680509 h 1352614"/>
                <a:gd name="connsiteX17" fmla="*/ 3274084 w 3274084"/>
                <a:gd name="connsiteY17" fmla="*/ 1352614 h 1352614"/>
                <a:gd name="connsiteX0" fmla="*/ 3274084 w 3274084"/>
                <a:gd name="connsiteY0" fmla="*/ 1352614 h 1352614"/>
                <a:gd name="connsiteX1" fmla="*/ 0 w 3274084"/>
                <a:gd name="connsiteY1" fmla="*/ 1352614 h 1352614"/>
                <a:gd name="connsiteX2" fmla="*/ 483920 w 3274084"/>
                <a:gd name="connsiteY2" fmla="*/ 1082029 h 1352614"/>
                <a:gd name="connsiteX3" fmla="*/ 834888 w 3274084"/>
                <a:gd name="connsiteY3" fmla="*/ 652899 h 1352614"/>
                <a:gd name="connsiteX4" fmla="*/ 1105232 w 3274084"/>
                <a:gd name="connsiteY4" fmla="*/ 597240 h 1352614"/>
                <a:gd name="connsiteX5" fmla="*/ 1319917 w 3274084"/>
                <a:gd name="connsiteY5" fmla="*/ 517727 h 1352614"/>
                <a:gd name="connsiteX6" fmla="*/ 1470992 w 3274084"/>
                <a:gd name="connsiteY6" fmla="*/ 374603 h 1352614"/>
                <a:gd name="connsiteX7" fmla="*/ 1645921 w 3274084"/>
                <a:gd name="connsiteY7" fmla="*/ 167869 h 1352614"/>
                <a:gd name="connsiteX8" fmla="*/ 1828801 w 3274084"/>
                <a:gd name="connsiteY8" fmla="*/ 72454 h 1352614"/>
                <a:gd name="connsiteX9" fmla="*/ 2019632 w 3274084"/>
                <a:gd name="connsiteY9" fmla="*/ 892 h 1352614"/>
                <a:gd name="connsiteX10" fmla="*/ 2194561 w 3274084"/>
                <a:gd name="connsiteY10" fmla="*/ 24746 h 1352614"/>
                <a:gd name="connsiteX11" fmla="*/ 2444759 w 3274084"/>
                <a:gd name="connsiteY11" fmla="*/ 224017 h 1352614"/>
                <a:gd name="connsiteX12" fmla="*/ 2568272 w 3274084"/>
                <a:gd name="connsiteY12" fmla="*/ 295090 h 1352614"/>
                <a:gd name="connsiteX13" fmla="*/ 2743201 w 3274084"/>
                <a:gd name="connsiteY13" fmla="*/ 382554 h 1352614"/>
                <a:gd name="connsiteX14" fmla="*/ 2870421 w 3274084"/>
                <a:gd name="connsiteY14" fmla="*/ 509775 h 1352614"/>
                <a:gd name="connsiteX15" fmla="*/ 3072911 w 3274084"/>
                <a:gd name="connsiteY15" fmla="*/ 611289 h 1352614"/>
                <a:gd name="connsiteX16" fmla="*/ 3267987 w 3274084"/>
                <a:gd name="connsiteY16" fmla="*/ 680509 h 1352614"/>
                <a:gd name="connsiteX17" fmla="*/ 3274084 w 3274084"/>
                <a:gd name="connsiteY17" fmla="*/ 1352614 h 1352614"/>
                <a:gd name="connsiteX0" fmla="*/ 3274084 w 3274084"/>
                <a:gd name="connsiteY0" fmla="*/ 1352614 h 1352614"/>
                <a:gd name="connsiteX1" fmla="*/ 0 w 3274084"/>
                <a:gd name="connsiteY1" fmla="*/ 1352614 h 1352614"/>
                <a:gd name="connsiteX2" fmla="*/ 483920 w 3274084"/>
                <a:gd name="connsiteY2" fmla="*/ 1082029 h 1352614"/>
                <a:gd name="connsiteX3" fmla="*/ 810826 w 3274084"/>
                <a:gd name="connsiteY3" fmla="*/ 766318 h 1352614"/>
                <a:gd name="connsiteX4" fmla="*/ 1105232 w 3274084"/>
                <a:gd name="connsiteY4" fmla="*/ 597240 h 1352614"/>
                <a:gd name="connsiteX5" fmla="*/ 1319917 w 3274084"/>
                <a:gd name="connsiteY5" fmla="*/ 517727 h 1352614"/>
                <a:gd name="connsiteX6" fmla="*/ 1470992 w 3274084"/>
                <a:gd name="connsiteY6" fmla="*/ 374603 h 1352614"/>
                <a:gd name="connsiteX7" fmla="*/ 1645921 w 3274084"/>
                <a:gd name="connsiteY7" fmla="*/ 167869 h 1352614"/>
                <a:gd name="connsiteX8" fmla="*/ 1828801 w 3274084"/>
                <a:gd name="connsiteY8" fmla="*/ 72454 h 1352614"/>
                <a:gd name="connsiteX9" fmla="*/ 2019632 w 3274084"/>
                <a:gd name="connsiteY9" fmla="*/ 892 h 1352614"/>
                <a:gd name="connsiteX10" fmla="*/ 2194561 w 3274084"/>
                <a:gd name="connsiteY10" fmla="*/ 24746 h 1352614"/>
                <a:gd name="connsiteX11" fmla="*/ 2444759 w 3274084"/>
                <a:gd name="connsiteY11" fmla="*/ 224017 h 1352614"/>
                <a:gd name="connsiteX12" fmla="*/ 2568272 w 3274084"/>
                <a:gd name="connsiteY12" fmla="*/ 295090 h 1352614"/>
                <a:gd name="connsiteX13" fmla="*/ 2743201 w 3274084"/>
                <a:gd name="connsiteY13" fmla="*/ 382554 h 1352614"/>
                <a:gd name="connsiteX14" fmla="*/ 2870421 w 3274084"/>
                <a:gd name="connsiteY14" fmla="*/ 509775 h 1352614"/>
                <a:gd name="connsiteX15" fmla="*/ 3072911 w 3274084"/>
                <a:gd name="connsiteY15" fmla="*/ 611289 h 1352614"/>
                <a:gd name="connsiteX16" fmla="*/ 3267987 w 3274084"/>
                <a:gd name="connsiteY16" fmla="*/ 680509 h 1352614"/>
                <a:gd name="connsiteX17" fmla="*/ 3274084 w 3274084"/>
                <a:gd name="connsiteY17" fmla="*/ 1352614 h 135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74084" h="1352614">
                  <a:moveTo>
                    <a:pt x="3274084" y="1352614"/>
                  </a:moveTo>
                  <a:lnTo>
                    <a:pt x="0" y="1352614"/>
                  </a:lnTo>
                  <a:cubicBezTo>
                    <a:pt x="204084" y="1137928"/>
                    <a:pt x="279836" y="1225153"/>
                    <a:pt x="483920" y="1082029"/>
                  </a:cubicBezTo>
                  <a:cubicBezTo>
                    <a:pt x="718545" y="946546"/>
                    <a:pt x="702955" y="862042"/>
                    <a:pt x="810826" y="766318"/>
                  </a:cubicBezTo>
                  <a:cubicBezTo>
                    <a:pt x="951429" y="714106"/>
                    <a:pt x="1015117" y="615793"/>
                    <a:pt x="1105232" y="597240"/>
                  </a:cubicBezTo>
                  <a:lnTo>
                    <a:pt x="1319917" y="517727"/>
                  </a:lnTo>
                  <a:lnTo>
                    <a:pt x="1470992" y="374603"/>
                  </a:lnTo>
                  <a:lnTo>
                    <a:pt x="1645921" y="167869"/>
                  </a:lnTo>
                  <a:lnTo>
                    <a:pt x="1828801" y="72454"/>
                  </a:lnTo>
                  <a:cubicBezTo>
                    <a:pt x="1892411" y="48600"/>
                    <a:pt x="1944802" y="7917"/>
                    <a:pt x="2019632" y="892"/>
                  </a:cubicBezTo>
                  <a:cubicBezTo>
                    <a:pt x="2078224" y="-4609"/>
                    <a:pt x="2136251" y="16795"/>
                    <a:pt x="2194561" y="24746"/>
                  </a:cubicBezTo>
                  <a:cubicBezTo>
                    <a:pt x="2254196" y="68478"/>
                    <a:pt x="2382474" y="178960"/>
                    <a:pt x="2444759" y="224017"/>
                  </a:cubicBezTo>
                  <a:lnTo>
                    <a:pt x="2568272" y="295090"/>
                  </a:lnTo>
                  <a:lnTo>
                    <a:pt x="2743201" y="382554"/>
                  </a:lnTo>
                  <a:cubicBezTo>
                    <a:pt x="2785608" y="424961"/>
                    <a:pt x="2815469" y="471653"/>
                    <a:pt x="2870421" y="509775"/>
                  </a:cubicBezTo>
                  <a:cubicBezTo>
                    <a:pt x="2925373" y="547898"/>
                    <a:pt x="3005414" y="577451"/>
                    <a:pt x="3072911" y="611289"/>
                  </a:cubicBezTo>
                  <a:lnTo>
                    <a:pt x="3267987" y="680509"/>
                  </a:lnTo>
                  <a:cubicBezTo>
                    <a:pt x="3270019" y="895194"/>
                    <a:pt x="3272052" y="1137929"/>
                    <a:pt x="3274084" y="1352614"/>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13" name="Rak koppling 12">
              <a:extLst>
                <a:ext uri="{FF2B5EF4-FFF2-40B4-BE49-F238E27FC236}">
                  <a16:creationId xmlns:a16="http://schemas.microsoft.com/office/drawing/2014/main" id="{74155369-716E-49CE-AC0A-9F3D7A9F56E9}"/>
                </a:ext>
              </a:extLst>
            </p:cNvPr>
            <p:cNvCxnSpPr>
              <a:cxnSpLocks/>
              <a:endCxn id="11" idx="0"/>
            </p:cNvCxnSpPr>
            <p:nvPr/>
          </p:nvCxnSpPr>
          <p:spPr>
            <a:xfrm>
              <a:off x="6847725" y="2443983"/>
              <a:ext cx="48042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Rak koppling 29">
              <a:extLst>
                <a:ext uri="{FF2B5EF4-FFF2-40B4-BE49-F238E27FC236}">
                  <a16:creationId xmlns:a16="http://schemas.microsoft.com/office/drawing/2014/main" id="{85E52D03-5CAD-4345-B601-AF64ED228F2D}"/>
                </a:ext>
              </a:extLst>
            </p:cNvPr>
            <p:cNvCxnSpPr>
              <a:cxnSpLocks/>
              <a:endCxn id="11" idx="9"/>
            </p:cNvCxnSpPr>
            <p:nvPr/>
          </p:nvCxnSpPr>
          <p:spPr>
            <a:xfrm>
              <a:off x="7143622" y="741201"/>
              <a:ext cx="301863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C83835CE-CA6E-4C93-B41B-68723EBE98D2}"/>
                </a:ext>
              </a:extLst>
            </p:cNvPr>
            <p:cNvCxnSpPr>
              <a:cxnSpLocks/>
            </p:cNvCxnSpPr>
            <p:nvPr/>
          </p:nvCxnSpPr>
          <p:spPr>
            <a:xfrm flipV="1">
              <a:off x="7143623" y="740077"/>
              <a:ext cx="0" cy="169858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Rak pilkoppling 34">
              <a:extLst>
                <a:ext uri="{FF2B5EF4-FFF2-40B4-BE49-F238E27FC236}">
                  <a16:creationId xmlns:a16="http://schemas.microsoft.com/office/drawing/2014/main" id="{0F5F455A-D761-4C0E-B5B8-54E1965378DB}"/>
                </a:ext>
              </a:extLst>
            </p:cNvPr>
            <p:cNvCxnSpPr>
              <a:cxnSpLocks/>
            </p:cNvCxnSpPr>
            <p:nvPr/>
          </p:nvCxnSpPr>
          <p:spPr>
            <a:xfrm flipV="1">
              <a:off x="7757812" y="1597323"/>
              <a:ext cx="0" cy="84134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5881EA1C-D2A5-4EFA-BCD0-E2BBD486A051}"/>
                </a:ext>
              </a:extLst>
            </p:cNvPr>
            <p:cNvCxnSpPr>
              <a:cxnSpLocks/>
              <a:endCxn id="11" idx="16"/>
            </p:cNvCxnSpPr>
            <p:nvPr/>
          </p:nvCxnSpPr>
          <p:spPr>
            <a:xfrm>
              <a:off x="7757812" y="1597323"/>
              <a:ext cx="388694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Rektangel: rundade hörn 46">
              <a:extLst>
                <a:ext uri="{FF2B5EF4-FFF2-40B4-BE49-F238E27FC236}">
                  <a16:creationId xmlns:a16="http://schemas.microsoft.com/office/drawing/2014/main" id="{D9B9FBF9-53AD-4DEC-86FA-6F721A3EA9A3}"/>
                </a:ext>
              </a:extLst>
            </p:cNvPr>
            <p:cNvSpPr/>
            <p:nvPr/>
          </p:nvSpPr>
          <p:spPr>
            <a:xfrm>
              <a:off x="6841718" y="2282621"/>
              <a:ext cx="156037" cy="122092"/>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latin typeface="Franklin Gothic Medium" panose="020B0603020102020204" pitchFamily="34" charset="0"/>
                </a:rPr>
                <a:t>0</a:t>
              </a:r>
            </a:p>
          </p:txBody>
        </p:sp>
        <p:sp>
          <p:nvSpPr>
            <p:cNvPr id="49" name="Rektangel: rundade hörn 48">
              <a:extLst>
                <a:ext uri="{FF2B5EF4-FFF2-40B4-BE49-F238E27FC236}">
                  <a16:creationId xmlns:a16="http://schemas.microsoft.com/office/drawing/2014/main" id="{09FEFBEB-F09F-4FB3-B3B7-4E493D5E9C01}"/>
                </a:ext>
              </a:extLst>
            </p:cNvPr>
            <p:cNvSpPr/>
            <p:nvPr/>
          </p:nvSpPr>
          <p:spPr>
            <a:xfrm>
              <a:off x="7757811" y="1427356"/>
              <a:ext cx="297217" cy="141916"/>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latin typeface="Franklin Gothic Medium" panose="020B0603020102020204" pitchFamily="34" charset="0"/>
                </a:rPr>
                <a:t>+10</a:t>
              </a:r>
            </a:p>
          </p:txBody>
        </p:sp>
        <p:sp>
          <p:nvSpPr>
            <p:cNvPr id="50" name="Rektangel: rundade hörn 49">
              <a:extLst>
                <a:ext uri="{FF2B5EF4-FFF2-40B4-BE49-F238E27FC236}">
                  <a16:creationId xmlns:a16="http://schemas.microsoft.com/office/drawing/2014/main" id="{9E23C2A4-0CB1-4ED7-887E-625B7FE39E54}"/>
                </a:ext>
              </a:extLst>
            </p:cNvPr>
            <p:cNvSpPr/>
            <p:nvPr/>
          </p:nvSpPr>
          <p:spPr>
            <a:xfrm>
              <a:off x="7143621" y="598597"/>
              <a:ext cx="297217" cy="1145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latin typeface="Franklin Gothic Medium" panose="020B0603020102020204" pitchFamily="34" charset="0"/>
                </a:rPr>
                <a:t>+20</a:t>
              </a:r>
            </a:p>
          </p:txBody>
        </p:sp>
      </p:grpSp>
      <p:sp>
        <p:nvSpPr>
          <p:cNvPr id="58" name="textruta 57">
            <a:extLst>
              <a:ext uri="{FF2B5EF4-FFF2-40B4-BE49-F238E27FC236}">
                <a16:creationId xmlns:a16="http://schemas.microsoft.com/office/drawing/2014/main" id="{0CF5BEEB-67CD-4A97-AAFF-3AA69DBCB67D}"/>
              </a:ext>
            </a:extLst>
          </p:cNvPr>
          <p:cNvSpPr txBox="1"/>
          <p:nvPr/>
        </p:nvSpPr>
        <p:spPr>
          <a:xfrm>
            <a:off x="540000" y="3661685"/>
            <a:ext cx="5297274" cy="1939551"/>
          </a:xfrm>
          <a:prstGeom prst="rect">
            <a:avLst/>
          </a:prstGeom>
          <a:noFill/>
        </p:spPr>
        <p:txBody>
          <a:bodyPr wrap="square" lIns="0" rtlCol="0" anchor="t" anchorCtr="0">
            <a:noAutofit/>
          </a:bodyPr>
          <a:lstStyle/>
          <a:p>
            <a:pPr>
              <a:lnSpc>
                <a:spcPts val="2000"/>
              </a:lnSpc>
              <a:spcAft>
                <a:spcPts val="1200"/>
              </a:spcAft>
              <a:buSzPct val="85000"/>
            </a:pPr>
            <a:r>
              <a:rPr lang="sv-SE" sz="2000" dirty="0">
                <a:latin typeface="Franklin Gothic Demi" panose="020B0703020102020204" pitchFamily="34" charset="0"/>
              </a:rPr>
              <a:t>Nockhöjd</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Avser yttertakets/takkonstruktionens högsta punkt på en byggnad.</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Kan anges/mätas i förhållande till nollplanet eller i förhållande till medelmarknivån invid byggnaden.</a:t>
            </a:r>
          </a:p>
        </p:txBody>
      </p:sp>
    </p:spTree>
    <p:extLst>
      <p:ext uri="{BB962C8B-B14F-4D97-AF65-F5344CB8AC3E}">
        <p14:creationId xmlns:p14="http://schemas.microsoft.com/office/powerpoint/2010/main" val="326933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Höjder</a:t>
            </a:r>
          </a:p>
        </p:txBody>
      </p:sp>
      <p:sp>
        <p:nvSpPr>
          <p:cNvPr id="11" name="textruta 10">
            <a:extLst>
              <a:ext uri="{FF2B5EF4-FFF2-40B4-BE49-F238E27FC236}">
                <a16:creationId xmlns:a16="http://schemas.microsoft.com/office/drawing/2014/main" id="{C3C4780E-163C-45D5-B60A-0B0B7C6047AD}"/>
              </a:ext>
            </a:extLst>
          </p:cNvPr>
          <p:cNvSpPr txBox="1"/>
          <p:nvPr/>
        </p:nvSpPr>
        <p:spPr>
          <a:xfrm>
            <a:off x="540001" y="1153378"/>
            <a:ext cx="4267130" cy="2300367"/>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Höjd på tillkommande bebyggelse i förslaget regleras genom nockhöjd för byggnad och inte i förhållande till nollplanet.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Bebyggelsehöjden följer därmed varierande marknivåer inom området.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Samtliga byggnader får en likvärdig maximal höjd oavsett om marken höjs olika mycket inom området.</a:t>
            </a:r>
          </a:p>
        </p:txBody>
      </p:sp>
      <p:grpSp>
        <p:nvGrpSpPr>
          <p:cNvPr id="3" name="Grupp 2">
            <a:extLst>
              <a:ext uri="{FF2B5EF4-FFF2-40B4-BE49-F238E27FC236}">
                <a16:creationId xmlns:a16="http://schemas.microsoft.com/office/drawing/2014/main" id="{304F7BB2-8854-41C4-B581-DD1121A04C0E}"/>
              </a:ext>
            </a:extLst>
          </p:cNvPr>
          <p:cNvGrpSpPr/>
          <p:nvPr/>
        </p:nvGrpSpPr>
        <p:grpSpPr>
          <a:xfrm>
            <a:off x="5826159" y="1228942"/>
            <a:ext cx="5825840" cy="3727268"/>
            <a:chOff x="6337679" y="2658892"/>
            <a:chExt cx="4680000" cy="2994180"/>
          </a:xfrm>
        </p:grpSpPr>
        <p:cxnSp>
          <p:nvCxnSpPr>
            <p:cNvPr id="22" name="Rak koppling 21">
              <a:extLst>
                <a:ext uri="{FF2B5EF4-FFF2-40B4-BE49-F238E27FC236}">
                  <a16:creationId xmlns:a16="http://schemas.microsoft.com/office/drawing/2014/main" id="{067D52B9-7A7B-4C3B-BCA6-5B6FBCCDA8E6}"/>
                </a:ext>
              </a:extLst>
            </p:cNvPr>
            <p:cNvCxnSpPr>
              <a:cxnSpLocks/>
            </p:cNvCxnSpPr>
            <p:nvPr/>
          </p:nvCxnSpPr>
          <p:spPr>
            <a:xfrm flipH="1">
              <a:off x="6337679" y="2658892"/>
              <a:ext cx="4658778" cy="7937"/>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76AF50C1-94C6-4DE5-9730-8027A794F93C}"/>
                </a:ext>
              </a:extLst>
            </p:cNvPr>
            <p:cNvCxnSpPr>
              <a:cxnSpLocks/>
            </p:cNvCxnSpPr>
            <p:nvPr/>
          </p:nvCxnSpPr>
          <p:spPr>
            <a:xfrm flipH="1" flipV="1">
              <a:off x="6337679" y="4497326"/>
              <a:ext cx="4637556" cy="556"/>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sp>
          <p:nvSpPr>
            <p:cNvPr id="29" name="Rektangel 28">
              <a:extLst>
                <a:ext uri="{FF2B5EF4-FFF2-40B4-BE49-F238E27FC236}">
                  <a16:creationId xmlns:a16="http://schemas.microsoft.com/office/drawing/2014/main" id="{EF85345D-811C-4C9D-9BF3-705975F11184}"/>
                </a:ext>
              </a:extLst>
            </p:cNvPr>
            <p:cNvSpPr/>
            <p:nvPr/>
          </p:nvSpPr>
          <p:spPr>
            <a:xfrm>
              <a:off x="9447385" y="2948928"/>
              <a:ext cx="962025" cy="8686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Likbent triangel 29">
              <a:extLst>
                <a:ext uri="{FF2B5EF4-FFF2-40B4-BE49-F238E27FC236}">
                  <a16:creationId xmlns:a16="http://schemas.microsoft.com/office/drawing/2014/main" id="{6188BD3C-DF1B-4723-986D-B8CED885C7C0}"/>
                </a:ext>
              </a:extLst>
            </p:cNvPr>
            <p:cNvSpPr/>
            <p:nvPr/>
          </p:nvSpPr>
          <p:spPr>
            <a:xfrm>
              <a:off x="9447386" y="2664448"/>
              <a:ext cx="962025" cy="2844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6" name="Rektangel 35">
              <a:extLst>
                <a:ext uri="{FF2B5EF4-FFF2-40B4-BE49-F238E27FC236}">
                  <a16:creationId xmlns:a16="http://schemas.microsoft.com/office/drawing/2014/main" id="{CBFBAE4A-7EAE-4D74-AD32-333B2C5D08B6}"/>
                </a:ext>
              </a:extLst>
            </p:cNvPr>
            <p:cNvSpPr/>
            <p:nvPr/>
          </p:nvSpPr>
          <p:spPr>
            <a:xfrm>
              <a:off x="8114197" y="3056833"/>
              <a:ext cx="962025" cy="7606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6" name="Likbent triangel 45">
              <a:extLst>
                <a:ext uri="{FF2B5EF4-FFF2-40B4-BE49-F238E27FC236}">
                  <a16:creationId xmlns:a16="http://schemas.microsoft.com/office/drawing/2014/main" id="{A033B716-1F89-4C72-8413-9167E4946E2E}"/>
                </a:ext>
              </a:extLst>
            </p:cNvPr>
            <p:cNvSpPr/>
            <p:nvPr/>
          </p:nvSpPr>
          <p:spPr>
            <a:xfrm>
              <a:off x="8114198" y="2772353"/>
              <a:ext cx="962025" cy="2844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3FF0220E-DA95-4217-8472-FD4902C227E1}"/>
                </a:ext>
              </a:extLst>
            </p:cNvPr>
            <p:cNvSpPr/>
            <p:nvPr/>
          </p:nvSpPr>
          <p:spPr>
            <a:xfrm>
              <a:off x="6781010" y="3158295"/>
              <a:ext cx="962025" cy="659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8" name="Likbent triangel 47">
              <a:extLst>
                <a:ext uri="{FF2B5EF4-FFF2-40B4-BE49-F238E27FC236}">
                  <a16:creationId xmlns:a16="http://schemas.microsoft.com/office/drawing/2014/main" id="{D18A7F43-18AC-4EC8-8B10-7EB29F205BCC}"/>
                </a:ext>
              </a:extLst>
            </p:cNvPr>
            <p:cNvSpPr/>
            <p:nvPr/>
          </p:nvSpPr>
          <p:spPr>
            <a:xfrm>
              <a:off x="6781011" y="2873815"/>
              <a:ext cx="962025" cy="2844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1" name="Rektangel 50">
              <a:extLst>
                <a:ext uri="{FF2B5EF4-FFF2-40B4-BE49-F238E27FC236}">
                  <a16:creationId xmlns:a16="http://schemas.microsoft.com/office/drawing/2014/main" id="{9C7C4E7E-8BA9-4B93-8C28-B461B82EDBE7}"/>
                </a:ext>
              </a:extLst>
            </p:cNvPr>
            <p:cNvSpPr/>
            <p:nvPr/>
          </p:nvSpPr>
          <p:spPr>
            <a:xfrm>
              <a:off x="8114197" y="4781806"/>
              <a:ext cx="962025" cy="8686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2" name="Likbent triangel 51">
              <a:extLst>
                <a:ext uri="{FF2B5EF4-FFF2-40B4-BE49-F238E27FC236}">
                  <a16:creationId xmlns:a16="http://schemas.microsoft.com/office/drawing/2014/main" id="{10BEDDF8-637B-4202-AC18-D0B77ECF3E0A}"/>
                </a:ext>
              </a:extLst>
            </p:cNvPr>
            <p:cNvSpPr/>
            <p:nvPr/>
          </p:nvSpPr>
          <p:spPr>
            <a:xfrm>
              <a:off x="8114198" y="4497326"/>
              <a:ext cx="962025" cy="2844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3" name="Rektangel 52">
              <a:extLst>
                <a:ext uri="{FF2B5EF4-FFF2-40B4-BE49-F238E27FC236}">
                  <a16:creationId xmlns:a16="http://schemas.microsoft.com/office/drawing/2014/main" id="{861D979C-64F0-45AE-85F8-A78487AE0237}"/>
                </a:ext>
              </a:extLst>
            </p:cNvPr>
            <p:cNvSpPr/>
            <p:nvPr/>
          </p:nvSpPr>
          <p:spPr>
            <a:xfrm>
              <a:off x="9447385" y="4784471"/>
              <a:ext cx="962025" cy="8686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4" name="Likbent triangel 53">
              <a:extLst>
                <a:ext uri="{FF2B5EF4-FFF2-40B4-BE49-F238E27FC236}">
                  <a16:creationId xmlns:a16="http://schemas.microsoft.com/office/drawing/2014/main" id="{A66CF15F-5868-4FC8-B201-73313A7AB8E6}"/>
                </a:ext>
              </a:extLst>
            </p:cNvPr>
            <p:cNvSpPr/>
            <p:nvPr/>
          </p:nvSpPr>
          <p:spPr>
            <a:xfrm>
              <a:off x="9447386" y="4499991"/>
              <a:ext cx="962025" cy="2844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99946F88-C85B-41D2-B826-7D20B655E069}"/>
                </a:ext>
              </a:extLst>
            </p:cNvPr>
            <p:cNvSpPr/>
            <p:nvPr/>
          </p:nvSpPr>
          <p:spPr>
            <a:xfrm>
              <a:off x="6781009" y="4781806"/>
              <a:ext cx="962025" cy="8686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6" name="Likbent triangel 55">
              <a:extLst>
                <a:ext uri="{FF2B5EF4-FFF2-40B4-BE49-F238E27FC236}">
                  <a16:creationId xmlns:a16="http://schemas.microsoft.com/office/drawing/2014/main" id="{49795A9D-BC38-4017-AD07-768799ED2747}"/>
                </a:ext>
              </a:extLst>
            </p:cNvPr>
            <p:cNvSpPr/>
            <p:nvPr/>
          </p:nvSpPr>
          <p:spPr>
            <a:xfrm>
              <a:off x="6781010" y="4497326"/>
              <a:ext cx="962025" cy="2844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9" name="Rätvinklig triangel 48">
              <a:extLst>
                <a:ext uri="{FF2B5EF4-FFF2-40B4-BE49-F238E27FC236}">
                  <a16:creationId xmlns:a16="http://schemas.microsoft.com/office/drawing/2014/main" id="{8D43CDE0-AA31-4529-B44B-1167E6D428E1}"/>
                </a:ext>
              </a:extLst>
            </p:cNvPr>
            <p:cNvSpPr/>
            <p:nvPr/>
          </p:nvSpPr>
          <p:spPr>
            <a:xfrm flipH="1">
              <a:off x="6337679" y="5293072"/>
              <a:ext cx="4680000" cy="360000"/>
            </a:xfrm>
            <a:prstGeom prst="rtTriangle">
              <a:avLst/>
            </a:prstGeom>
            <a:solidFill>
              <a:schemeClr val="bg1">
                <a:lumMod val="65000"/>
              </a:schemeClr>
            </a:solidFill>
            <a:ln w="19050">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sv-SE" dirty="0"/>
            </a:p>
          </p:txBody>
        </p:sp>
        <p:cxnSp>
          <p:nvCxnSpPr>
            <p:cNvPr id="50" name="Rak koppling 49">
              <a:extLst>
                <a:ext uri="{FF2B5EF4-FFF2-40B4-BE49-F238E27FC236}">
                  <a16:creationId xmlns:a16="http://schemas.microsoft.com/office/drawing/2014/main" id="{DEE72318-C1CD-4E08-93C5-EB0841986C02}"/>
                </a:ext>
              </a:extLst>
            </p:cNvPr>
            <p:cNvCxnSpPr>
              <a:cxnSpLocks/>
            </p:cNvCxnSpPr>
            <p:nvPr/>
          </p:nvCxnSpPr>
          <p:spPr>
            <a:xfrm flipH="1">
              <a:off x="6337679" y="5290661"/>
              <a:ext cx="4680000" cy="360000"/>
            </a:xfrm>
            <a:prstGeom prst="line">
              <a:avLst/>
            </a:prstGeom>
            <a:ln w="1270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13" name="Rätvinklig triangel 12">
              <a:extLst>
                <a:ext uri="{FF2B5EF4-FFF2-40B4-BE49-F238E27FC236}">
                  <a16:creationId xmlns:a16="http://schemas.microsoft.com/office/drawing/2014/main" id="{E4238FF1-366D-4F68-8C0C-2DC7F6623BF0}"/>
                </a:ext>
              </a:extLst>
            </p:cNvPr>
            <p:cNvSpPr/>
            <p:nvPr/>
          </p:nvSpPr>
          <p:spPr>
            <a:xfrm flipH="1">
              <a:off x="6337679" y="3458459"/>
              <a:ext cx="4680000" cy="360000"/>
            </a:xfrm>
            <a:prstGeom prst="rtTriangle">
              <a:avLst/>
            </a:prstGeom>
            <a:solidFill>
              <a:schemeClr val="bg1">
                <a:lumMod val="65000"/>
              </a:schemeClr>
            </a:solidFill>
            <a:ln w="19050">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sv-SE"/>
            </a:p>
          </p:txBody>
        </p:sp>
        <p:cxnSp>
          <p:nvCxnSpPr>
            <p:cNvPr id="45" name="Rak koppling 44">
              <a:extLst>
                <a:ext uri="{FF2B5EF4-FFF2-40B4-BE49-F238E27FC236}">
                  <a16:creationId xmlns:a16="http://schemas.microsoft.com/office/drawing/2014/main" id="{5859FADE-0538-4DA6-9EC4-EE0C0EED60E4}"/>
                </a:ext>
              </a:extLst>
            </p:cNvPr>
            <p:cNvCxnSpPr>
              <a:cxnSpLocks/>
            </p:cNvCxnSpPr>
            <p:nvPr/>
          </p:nvCxnSpPr>
          <p:spPr>
            <a:xfrm flipH="1">
              <a:off x="6337679" y="3457824"/>
              <a:ext cx="4680000" cy="360000"/>
            </a:xfrm>
            <a:prstGeom prst="line">
              <a:avLst/>
            </a:prstGeom>
            <a:ln w="1270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grpSp>
      <p:sp>
        <p:nvSpPr>
          <p:cNvPr id="32" name="Rektangel 31">
            <a:extLst>
              <a:ext uri="{FF2B5EF4-FFF2-40B4-BE49-F238E27FC236}">
                <a16:creationId xmlns:a16="http://schemas.microsoft.com/office/drawing/2014/main" id="{7766E864-6E83-4703-ABED-805B8258A046}"/>
              </a:ext>
            </a:extLst>
          </p:cNvPr>
          <p:cNvSpPr/>
          <p:nvPr/>
        </p:nvSpPr>
        <p:spPr>
          <a:xfrm>
            <a:off x="6895200" y="2666460"/>
            <a:ext cx="4679999" cy="226591"/>
          </a:xfrm>
          <a:prstGeom prst="rect">
            <a:avLst/>
          </a:prstGeom>
        </p:spPr>
        <p:txBody>
          <a:bodyPr wrap="square" lIns="0" tIns="72000" rIns="0" bIns="0">
            <a:spAutoFit/>
          </a:bodyPr>
          <a:lstStyle/>
          <a:p>
            <a:pPr algn="r"/>
            <a:r>
              <a:rPr lang="sv-SE" sz="1000" dirty="0">
                <a:latin typeface="Franklin Gothic Book" panose="020B0503020102020204" pitchFamily="34" charset="0"/>
              </a:rPr>
              <a:t>Nockhöjd för byggnad</a:t>
            </a:r>
          </a:p>
        </p:txBody>
      </p:sp>
      <p:sp>
        <p:nvSpPr>
          <p:cNvPr id="33" name="Rektangel 32">
            <a:extLst>
              <a:ext uri="{FF2B5EF4-FFF2-40B4-BE49-F238E27FC236}">
                <a16:creationId xmlns:a16="http://schemas.microsoft.com/office/drawing/2014/main" id="{A5A95C27-EE64-4BE2-BEDB-3008A6360C54}"/>
              </a:ext>
            </a:extLst>
          </p:cNvPr>
          <p:cNvSpPr/>
          <p:nvPr/>
        </p:nvSpPr>
        <p:spPr>
          <a:xfrm>
            <a:off x="6962392" y="4952892"/>
            <a:ext cx="4679998" cy="226591"/>
          </a:xfrm>
          <a:prstGeom prst="rect">
            <a:avLst/>
          </a:prstGeom>
        </p:spPr>
        <p:txBody>
          <a:bodyPr wrap="square" lIns="0" tIns="72000" rIns="0" bIns="0">
            <a:spAutoFit/>
          </a:bodyPr>
          <a:lstStyle/>
          <a:p>
            <a:pPr algn="r"/>
            <a:r>
              <a:rPr lang="sv-SE" sz="1000" dirty="0">
                <a:latin typeface="Franklin Gothic Book" panose="020B0503020102020204" pitchFamily="34" charset="0"/>
              </a:rPr>
              <a:t>Nockhöjd i förhållande till nollplanet</a:t>
            </a:r>
          </a:p>
        </p:txBody>
      </p:sp>
    </p:spTree>
    <p:extLst>
      <p:ext uri="{BB962C8B-B14F-4D97-AF65-F5344CB8AC3E}">
        <p14:creationId xmlns:p14="http://schemas.microsoft.com/office/powerpoint/2010/main" val="180361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Plankartan</a:t>
            </a:r>
          </a:p>
        </p:txBody>
      </p:sp>
      <p:pic>
        <p:nvPicPr>
          <p:cNvPr id="11" name="Bildobjekt 10">
            <a:extLst>
              <a:ext uri="{FF2B5EF4-FFF2-40B4-BE49-F238E27FC236}">
                <a16:creationId xmlns:a16="http://schemas.microsoft.com/office/drawing/2014/main" id="{9DE83188-2CAD-42FD-8525-D58E5FDE30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7676" y="180200"/>
            <a:ext cx="5265174" cy="5893699"/>
          </a:xfrm>
          <a:prstGeom prst="rect">
            <a:avLst/>
          </a:prstGeom>
          <a:ln w="6350">
            <a:solidFill>
              <a:schemeClr val="tx1"/>
            </a:solidFill>
          </a:ln>
        </p:spPr>
      </p:pic>
      <p:pic>
        <p:nvPicPr>
          <p:cNvPr id="21" name="Bildobjekt 20">
            <a:extLst>
              <a:ext uri="{FF2B5EF4-FFF2-40B4-BE49-F238E27FC236}">
                <a16:creationId xmlns:a16="http://schemas.microsoft.com/office/drawing/2014/main" id="{98DF9A2A-1171-4EF1-8C33-5B1F80D117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82512" y="180201"/>
            <a:ext cx="5561812" cy="5382399"/>
          </a:xfrm>
          <a:prstGeom prst="rect">
            <a:avLst/>
          </a:prstGeom>
          <a:ln w="6350">
            <a:solidFill>
              <a:schemeClr val="tx1"/>
            </a:solidFill>
          </a:ln>
        </p:spPr>
      </p:pic>
    </p:spTree>
    <p:extLst>
      <p:ext uri="{BB962C8B-B14F-4D97-AF65-F5344CB8AC3E}">
        <p14:creationId xmlns:p14="http://schemas.microsoft.com/office/powerpoint/2010/main" val="206757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39999" y="540000"/>
            <a:ext cx="5060701" cy="5498850"/>
          </a:xfrm>
          <a:prstGeom prst="rect">
            <a:avLst/>
          </a:prstGeom>
          <a:noFill/>
        </p:spPr>
        <p:txBody>
          <a:bodyPr wrap="square" lIns="0" rtlCol="0" anchor="t" anchorCtr="0">
            <a:noAutofit/>
          </a:bodyPr>
          <a:lstStyle/>
          <a:p>
            <a:pPr>
              <a:lnSpc>
                <a:spcPts val="2000"/>
              </a:lnSpc>
              <a:spcAft>
                <a:spcPts val="600"/>
              </a:spcAft>
              <a:buSzPct val="85000"/>
            </a:pPr>
            <a:r>
              <a:rPr lang="sv-SE" sz="1600" dirty="0">
                <a:latin typeface="Franklin Gothic Demi" panose="020B0703020102020204" pitchFamily="34" charset="0"/>
              </a:rPr>
              <a:t>Allmän platsmark inom detaljplanen: ca 7 550 m</a:t>
            </a:r>
            <a:r>
              <a:rPr lang="sv-SE" sz="1600" baseline="30000" dirty="0">
                <a:latin typeface="Franklin Gothic Demi" panose="020B0703020102020204" pitchFamily="34" charset="0"/>
              </a:rPr>
              <a:t>2 </a:t>
            </a:r>
            <a:br>
              <a:rPr lang="sv-SE" sz="1600" baseline="30000" dirty="0">
                <a:latin typeface="Franklin Gothic Demi" panose="020B0703020102020204" pitchFamily="34" charset="0"/>
              </a:rPr>
            </a:br>
            <a:r>
              <a:rPr lang="sv-SE" sz="1600" dirty="0">
                <a:latin typeface="Franklin Gothic Demi" panose="020B0703020102020204" pitchFamily="34" charset="0"/>
              </a:rPr>
              <a:t>(ca 55% av planområdet)</a:t>
            </a:r>
          </a:p>
          <a:p>
            <a:pPr marL="285750" indent="-285750">
              <a:lnSpc>
                <a:spcPts val="2000"/>
              </a:lnSpc>
              <a:spcAft>
                <a:spcPts val="600"/>
              </a:spcAft>
              <a:buSzPct val="85000"/>
              <a:buFont typeface="Franklin Gothic Medium" panose="020B0603020102020204" pitchFamily="34" charset="0"/>
              <a:buChar char="●"/>
            </a:pPr>
            <a:r>
              <a:rPr lang="sv-SE" sz="1600" dirty="0">
                <a:latin typeface="Franklin Gothic Book" panose="020B0503020102020204" pitchFamily="34" charset="0"/>
              </a:rPr>
              <a:t>Områden med naturmark i norr och öster.</a:t>
            </a:r>
          </a:p>
          <a:p>
            <a:pPr marL="285750" indent="-285750">
              <a:lnSpc>
                <a:spcPts val="2000"/>
              </a:lnSpc>
              <a:spcAft>
                <a:spcPts val="600"/>
              </a:spcAft>
              <a:buSzPct val="85000"/>
              <a:buFont typeface="Franklin Gothic Medium" panose="020B0603020102020204" pitchFamily="34" charset="0"/>
              <a:buChar char="●"/>
            </a:pPr>
            <a:r>
              <a:rPr lang="sv-SE" sz="1600" dirty="0">
                <a:latin typeface="Franklin Gothic Book" panose="020B0503020102020204" pitchFamily="34" charset="0"/>
              </a:rPr>
              <a:t>Område för gata i norr.</a:t>
            </a:r>
          </a:p>
          <a:p>
            <a:pPr marL="285750" indent="-285750">
              <a:lnSpc>
                <a:spcPts val="2000"/>
              </a:lnSpc>
              <a:spcAft>
                <a:spcPts val="600"/>
              </a:spcAft>
              <a:buSzPct val="85000"/>
              <a:buFont typeface="Franklin Gothic Medium" panose="020B0603020102020204" pitchFamily="34" charset="0"/>
              <a:buChar char="●"/>
            </a:pPr>
            <a:r>
              <a:rPr lang="sv-SE" sz="1600" dirty="0">
                <a:latin typeface="Franklin Gothic Book" panose="020B0503020102020204" pitchFamily="34" charset="0"/>
              </a:rPr>
              <a:t>Område för gata med gång- och cykelväg i väster.</a:t>
            </a:r>
          </a:p>
          <a:p>
            <a:pPr marL="285750" indent="-285750">
              <a:lnSpc>
                <a:spcPts val="2000"/>
              </a:lnSpc>
              <a:spcAft>
                <a:spcPts val="600"/>
              </a:spcAft>
              <a:buSzPct val="85000"/>
              <a:buFont typeface="Franklin Gothic Medium" panose="020B0603020102020204" pitchFamily="34" charset="0"/>
              <a:buChar char="●"/>
            </a:pPr>
            <a:r>
              <a:rPr lang="sv-SE" sz="1600" dirty="0">
                <a:latin typeface="Franklin Gothic Book" panose="020B0503020102020204" pitchFamily="34" charset="0"/>
              </a:rPr>
              <a:t>Områden för dike eller jämförlig anläggning för dagvatten i väster.</a:t>
            </a:r>
          </a:p>
          <a:p>
            <a:pPr>
              <a:lnSpc>
                <a:spcPts val="2000"/>
              </a:lnSpc>
              <a:spcBef>
                <a:spcPts val="600"/>
              </a:spcBef>
              <a:spcAft>
                <a:spcPts val="1200"/>
              </a:spcAft>
              <a:buSzPct val="85000"/>
            </a:pPr>
            <a:r>
              <a:rPr lang="sv-SE" sz="1600" dirty="0">
                <a:latin typeface="Franklin Gothic Book" panose="020B0503020102020204" pitchFamily="34" charset="0"/>
              </a:rPr>
              <a:t>Huvudmannaskapet för allmän plats är kommunalt.</a:t>
            </a:r>
          </a:p>
          <a:p>
            <a:pPr>
              <a:lnSpc>
                <a:spcPts val="2000"/>
              </a:lnSpc>
              <a:spcBef>
                <a:spcPts val="600"/>
              </a:spcBef>
              <a:spcAft>
                <a:spcPts val="600"/>
              </a:spcAft>
              <a:buSzPct val="85000"/>
            </a:pPr>
            <a:r>
              <a:rPr lang="sv-SE" sz="1600" dirty="0">
                <a:latin typeface="Franklin Gothic Demi" panose="020B0703020102020204" pitchFamily="34" charset="0"/>
              </a:rPr>
              <a:t>Kvartersmark inom detaljplanen: ca 6 150 m</a:t>
            </a:r>
            <a:r>
              <a:rPr lang="sv-SE" sz="1600" baseline="30000" dirty="0">
                <a:latin typeface="Franklin Gothic Demi" panose="020B0703020102020204" pitchFamily="34" charset="0"/>
              </a:rPr>
              <a:t>2</a:t>
            </a:r>
            <a:br>
              <a:rPr lang="sv-SE" sz="1600" baseline="30000" dirty="0">
                <a:latin typeface="Franklin Gothic Demi" panose="020B0703020102020204" pitchFamily="34" charset="0"/>
              </a:rPr>
            </a:br>
            <a:r>
              <a:rPr lang="sv-SE" sz="1600" dirty="0">
                <a:latin typeface="Franklin Gothic Demi" panose="020B0703020102020204" pitchFamily="34" charset="0"/>
              </a:rPr>
              <a:t>(ca 45% av planområdet)</a:t>
            </a:r>
            <a:endParaRPr lang="sv-SE" sz="1600" baseline="30000" dirty="0">
              <a:latin typeface="Franklin Gothic Book" panose="020B0503020102020204" pitchFamily="34" charset="0"/>
            </a:endParaRPr>
          </a:p>
          <a:p>
            <a:pPr marL="285750" indent="-285750">
              <a:lnSpc>
                <a:spcPts val="2000"/>
              </a:lnSpc>
              <a:spcAft>
                <a:spcPts val="600"/>
              </a:spcAft>
              <a:buSzPct val="85000"/>
              <a:buFont typeface="Franklin Gothic Medium" panose="020B0603020102020204" pitchFamily="34" charset="0"/>
              <a:buChar char="●"/>
            </a:pPr>
            <a:r>
              <a:rPr lang="sv-SE" sz="1600" dirty="0">
                <a:latin typeface="Franklin Gothic Book" panose="020B0503020102020204" pitchFamily="34" charset="0"/>
              </a:rPr>
              <a:t>Område för enbostadshus, bostadskomplement till flerbostadshus eller utökad boendeparkering i norr.</a:t>
            </a:r>
          </a:p>
          <a:p>
            <a:pPr marL="285750" indent="-285750">
              <a:lnSpc>
                <a:spcPts val="2000"/>
              </a:lnSpc>
              <a:spcAft>
                <a:spcPts val="600"/>
              </a:spcAft>
              <a:buSzPct val="85000"/>
              <a:buFont typeface="Franklin Gothic Medium" panose="020B0603020102020204" pitchFamily="34" charset="0"/>
              <a:buChar char="●"/>
            </a:pPr>
            <a:r>
              <a:rPr lang="sv-SE" sz="1600" dirty="0">
                <a:latin typeface="Franklin Gothic Book" panose="020B0503020102020204" pitchFamily="34" charset="0"/>
              </a:rPr>
              <a:t>Område för flerbostadshus med tillhörande ytor för parkering och komplementbyggnader centralt.</a:t>
            </a:r>
          </a:p>
          <a:p>
            <a:pPr marL="285750" indent="-285750">
              <a:lnSpc>
                <a:spcPts val="2000"/>
              </a:lnSpc>
              <a:spcAft>
                <a:spcPts val="600"/>
              </a:spcAft>
              <a:buSzPct val="85000"/>
              <a:buFont typeface="Franklin Gothic Medium" panose="020B0603020102020204" pitchFamily="34" charset="0"/>
              <a:buChar char="●"/>
            </a:pPr>
            <a:r>
              <a:rPr lang="sv-SE" sz="1600" dirty="0">
                <a:latin typeface="Franklin Gothic Book" panose="020B0503020102020204" pitchFamily="34" charset="0"/>
              </a:rPr>
              <a:t>Område för transformatorstation i anslutning till boendeparkering centralt.</a:t>
            </a:r>
          </a:p>
          <a:p>
            <a:pPr marL="285750" indent="-285750">
              <a:lnSpc>
                <a:spcPts val="2000"/>
              </a:lnSpc>
              <a:spcAft>
                <a:spcPts val="600"/>
              </a:spcAft>
              <a:buSzPct val="85000"/>
              <a:buFont typeface="Franklin Gothic Medium" panose="020B0603020102020204" pitchFamily="34" charset="0"/>
              <a:buChar char="●"/>
            </a:pPr>
            <a:r>
              <a:rPr lang="sv-SE" sz="1600" dirty="0">
                <a:latin typeface="Franklin Gothic Book" panose="020B0503020102020204" pitchFamily="34" charset="0"/>
              </a:rPr>
              <a:t>Område för parkering i söder.</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Användningsområden</a:t>
            </a:r>
          </a:p>
        </p:txBody>
      </p:sp>
      <p:pic>
        <p:nvPicPr>
          <p:cNvPr id="5" name="Bildobjekt 4">
            <a:extLst>
              <a:ext uri="{FF2B5EF4-FFF2-40B4-BE49-F238E27FC236}">
                <a16:creationId xmlns:a16="http://schemas.microsoft.com/office/drawing/2014/main" id="{672B19CC-47B1-4FC5-B90E-5A08B06D91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31999" y="0"/>
            <a:ext cx="6360001" cy="6250720"/>
          </a:xfrm>
          <a:prstGeom prst="rect">
            <a:avLst/>
          </a:prstGeom>
        </p:spPr>
      </p:pic>
      <p:pic>
        <p:nvPicPr>
          <p:cNvPr id="23" name="Bildobjekt 22">
            <a:extLst>
              <a:ext uri="{FF2B5EF4-FFF2-40B4-BE49-F238E27FC236}">
                <a16:creationId xmlns:a16="http://schemas.microsoft.com/office/drawing/2014/main" id="{8857AF1C-3D6F-4FC5-A636-B094E3D0369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15450" y="324583"/>
            <a:ext cx="2552700" cy="1922584"/>
          </a:xfrm>
          <a:prstGeom prst="rect">
            <a:avLst/>
          </a:prstGeom>
          <a:ln w="6350">
            <a:solidFill>
              <a:schemeClr val="tx1"/>
            </a:solidFill>
          </a:ln>
        </p:spPr>
      </p:pic>
    </p:spTree>
    <p:extLst>
      <p:ext uri="{BB962C8B-B14F-4D97-AF65-F5344CB8AC3E}">
        <p14:creationId xmlns:p14="http://schemas.microsoft.com/office/powerpoint/2010/main" val="42446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39999" y="540000"/>
            <a:ext cx="4841626" cy="5498850"/>
          </a:xfrm>
          <a:prstGeom prst="rect">
            <a:avLst/>
          </a:prstGeom>
          <a:noFill/>
        </p:spPr>
        <p:txBody>
          <a:bodyPr wrap="square" lIns="0" rtlCol="0" anchor="t" anchorCtr="0">
            <a:noAutofit/>
          </a:bodyPr>
          <a:lstStyle/>
          <a:p>
            <a:pPr>
              <a:lnSpc>
                <a:spcPts val="2000"/>
              </a:lnSpc>
              <a:spcAft>
                <a:spcPts val="1200"/>
              </a:spcAft>
              <a:buSzPct val="85000"/>
            </a:pPr>
            <a:r>
              <a:rPr lang="sv-SE" sz="1600" dirty="0">
                <a:latin typeface="Franklin Gothic Demi" panose="020B0703020102020204" pitchFamily="34" charset="0"/>
              </a:rPr>
              <a:t>Byggrätt i norr</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Kan bebyggas med enbostadshus (villa) eller komplement till flerbostadshus, alternativt nyttjas till utökad boendeparkering för flerbostadshus.</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Komplement till flerbostadshus kan bestå av gemensamhetsutrymmen som t.ex. samlingslokal, lokal för co-</a:t>
            </a:r>
            <a:r>
              <a:rPr lang="sv-SE" sz="1600" dirty="0" err="1">
                <a:latin typeface="Franklin Gothic Book" panose="020B0503020102020204" pitchFamily="34" charset="0"/>
              </a:rPr>
              <a:t>working</a:t>
            </a:r>
            <a:r>
              <a:rPr lang="sv-SE" sz="1600" dirty="0">
                <a:latin typeface="Franklin Gothic Book" panose="020B0503020102020204" pitchFamily="34" charset="0"/>
              </a:rPr>
              <a:t> eller liknande.</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Byggbar yta är ca 180 m</a:t>
            </a:r>
            <a:r>
              <a:rPr lang="sv-SE" sz="1600" baseline="30000" dirty="0">
                <a:latin typeface="Franklin Gothic Book" panose="020B0503020102020204" pitchFamily="34" charset="0"/>
              </a:rPr>
              <a:t>2</a:t>
            </a:r>
            <a:r>
              <a:rPr lang="sv-SE" sz="1600" dirty="0">
                <a:latin typeface="Franklin Gothic Book" panose="020B0503020102020204" pitchFamily="34" charset="0"/>
              </a:rPr>
              <a:t>. Maximal byggnadsarea (yta som byggnaden tar upp på marken) är 130 m</a:t>
            </a:r>
            <a:r>
              <a:rPr lang="sv-SE" sz="1600" baseline="30000" dirty="0">
                <a:latin typeface="Franklin Gothic Book" panose="020B0503020102020204" pitchFamily="34" charset="0"/>
              </a:rPr>
              <a:t>2</a:t>
            </a:r>
            <a:r>
              <a:rPr lang="sv-SE" sz="1600" dirty="0">
                <a:latin typeface="Franklin Gothic Book" panose="020B0503020102020204" pitchFamily="34" charset="0"/>
              </a:rPr>
              <a:t>.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Huvudbyggnad ska utformas med sadeltak med minsta takvinkel på 25 grader.</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Maximal nockhöjd på huvudbyggnad är 8 meter. Det motsvarar ca 14-14,5 meter över nollplanet vid en markhöjning på mindre än 1 meter inom området.</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Inmätt nockhöjd på intilliggande bebyggelse vid </a:t>
            </a:r>
            <a:r>
              <a:rPr lang="sv-SE" sz="1600" dirty="0" err="1">
                <a:latin typeface="Franklin Gothic Book" panose="020B0503020102020204" pitchFamily="34" charset="0"/>
              </a:rPr>
              <a:t>Vitsippevägen</a:t>
            </a:r>
            <a:r>
              <a:rPr lang="sv-SE" sz="1600" dirty="0">
                <a:latin typeface="Franklin Gothic Book" panose="020B0503020102020204" pitchFamily="34" charset="0"/>
              </a:rPr>
              <a:t> varierar mellan ca 13-14 meter över nollplanet.</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Byggrätt i norr</a:t>
            </a:r>
          </a:p>
        </p:txBody>
      </p:sp>
      <p:pic>
        <p:nvPicPr>
          <p:cNvPr id="5" name="Bildobjekt 4">
            <a:extLst>
              <a:ext uri="{FF2B5EF4-FFF2-40B4-BE49-F238E27FC236}">
                <a16:creationId xmlns:a16="http://schemas.microsoft.com/office/drawing/2014/main" id="{672B19CC-47B1-4FC5-B90E-5A08B06D91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31999" y="587625"/>
            <a:ext cx="5988526" cy="2638425"/>
          </a:xfrm>
          <a:prstGeom prst="rect">
            <a:avLst/>
          </a:prstGeom>
          <a:ln w="6350">
            <a:solidFill>
              <a:schemeClr val="tx1"/>
            </a:solidFill>
          </a:ln>
        </p:spPr>
      </p:pic>
      <p:pic>
        <p:nvPicPr>
          <p:cNvPr id="23" name="Bildobjekt 22">
            <a:extLst>
              <a:ext uri="{FF2B5EF4-FFF2-40B4-BE49-F238E27FC236}">
                <a16:creationId xmlns:a16="http://schemas.microsoft.com/office/drawing/2014/main" id="{8857AF1C-3D6F-4FC5-A636-B094E3D0369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36343" y="693415"/>
            <a:ext cx="2552700" cy="494109"/>
          </a:xfrm>
          <a:prstGeom prst="rect">
            <a:avLst/>
          </a:prstGeom>
          <a:ln w="6350">
            <a:solidFill>
              <a:schemeClr val="tx1"/>
            </a:solidFill>
          </a:ln>
        </p:spPr>
      </p:pic>
      <p:pic>
        <p:nvPicPr>
          <p:cNvPr id="34" name="Bildobjekt 33">
            <a:extLst>
              <a:ext uri="{FF2B5EF4-FFF2-40B4-BE49-F238E27FC236}">
                <a16:creationId xmlns:a16="http://schemas.microsoft.com/office/drawing/2014/main" id="{46A79266-9B31-47E0-8BD3-9D018F5C482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32000" y="3476675"/>
            <a:ext cx="2906180" cy="2212925"/>
          </a:xfrm>
          <a:prstGeom prst="rect">
            <a:avLst/>
          </a:prstGeom>
          <a:ln w="6350">
            <a:solidFill>
              <a:schemeClr val="tx1"/>
            </a:solidFill>
          </a:ln>
        </p:spPr>
      </p:pic>
      <p:pic>
        <p:nvPicPr>
          <p:cNvPr id="36" name="Bildobjekt 35">
            <a:extLst>
              <a:ext uri="{FF2B5EF4-FFF2-40B4-BE49-F238E27FC236}">
                <a16:creationId xmlns:a16="http://schemas.microsoft.com/office/drawing/2014/main" id="{3552D575-60B9-4F60-9B5E-DF708FF0415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14345" y="3476675"/>
            <a:ext cx="2906180" cy="2212925"/>
          </a:xfrm>
          <a:prstGeom prst="rect">
            <a:avLst/>
          </a:prstGeom>
          <a:ln w="6350">
            <a:solidFill>
              <a:schemeClr val="tx1"/>
            </a:solidFill>
          </a:ln>
        </p:spPr>
      </p:pic>
      <p:pic>
        <p:nvPicPr>
          <p:cNvPr id="39" name="Bildobjekt 38">
            <a:extLst>
              <a:ext uri="{FF2B5EF4-FFF2-40B4-BE49-F238E27FC236}">
                <a16:creationId xmlns:a16="http://schemas.microsoft.com/office/drawing/2014/main" id="{A009386A-98BA-4D2D-80A8-D5A67463C73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136343" y="1191094"/>
            <a:ext cx="2552700" cy="494109"/>
          </a:xfrm>
          <a:prstGeom prst="rect">
            <a:avLst/>
          </a:prstGeom>
          <a:ln w="6350">
            <a:solidFill>
              <a:schemeClr val="tx1"/>
            </a:solidFill>
          </a:ln>
        </p:spPr>
      </p:pic>
      <p:sp>
        <p:nvSpPr>
          <p:cNvPr id="14" name="Rektangel 13">
            <a:extLst>
              <a:ext uri="{FF2B5EF4-FFF2-40B4-BE49-F238E27FC236}">
                <a16:creationId xmlns:a16="http://schemas.microsoft.com/office/drawing/2014/main" id="{D1A7FF86-4FBB-4960-A673-B9DA2A64CDC4}"/>
              </a:ext>
            </a:extLst>
          </p:cNvPr>
          <p:cNvSpPr/>
          <p:nvPr/>
        </p:nvSpPr>
        <p:spPr>
          <a:xfrm>
            <a:off x="5818587" y="5689600"/>
            <a:ext cx="2933006" cy="226591"/>
          </a:xfrm>
          <a:prstGeom prst="rect">
            <a:avLst/>
          </a:prstGeom>
        </p:spPr>
        <p:txBody>
          <a:bodyPr wrap="square" lIns="0" tIns="72000" rIns="0" bIns="0">
            <a:spAutoFit/>
          </a:bodyPr>
          <a:lstStyle/>
          <a:p>
            <a:r>
              <a:rPr lang="sv-SE" sz="1000" dirty="0">
                <a:latin typeface="Franklin Gothic Book" panose="020B0503020102020204" pitchFamily="34" charset="0"/>
              </a:rPr>
              <a:t>Exempel med enbostadshus/villa</a:t>
            </a:r>
          </a:p>
        </p:txBody>
      </p:sp>
      <p:sp>
        <p:nvSpPr>
          <p:cNvPr id="15" name="Rektangel 14">
            <a:extLst>
              <a:ext uri="{FF2B5EF4-FFF2-40B4-BE49-F238E27FC236}">
                <a16:creationId xmlns:a16="http://schemas.microsoft.com/office/drawing/2014/main" id="{D3F34E46-D0D4-4681-8A48-BFDC74FF2A28}"/>
              </a:ext>
            </a:extLst>
          </p:cNvPr>
          <p:cNvSpPr/>
          <p:nvPr/>
        </p:nvSpPr>
        <p:spPr>
          <a:xfrm>
            <a:off x="8914345" y="5694305"/>
            <a:ext cx="2933006" cy="226591"/>
          </a:xfrm>
          <a:prstGeom prst="rect">
            <a:avLst/>
          </a:prstGeom>
        </p:spPr>
        <p:txBody>
          <a:bodyPr wrap="square" lIns="0" tIns="72000" rIns="0" bIns="0">
            <a:spAutoFit/>
          </a:bodyPr>
          <a:lstStyle/>
          <a:p>
            <a:r>
              <a:rPr lang="sv-SE" sz="1000" dirty="0">
                <a:latin typeface="Franklin Gothic Book" panose="020B0503020102020204" pitchFamily="34" charset="0"/>
              </a:rPr>
              <a:t>Exempel med komplement till flerbostadshus</a:t>
            </a:r>
          </a:p>
        </p:txBody>
      </p:sp>
    </p:spTree>
    <p:extLst>
      <p:ext uri="{BB962C8B-B14F-4D97-AF65-F5344CB8AC3E}">
        <p14:creationId xmlns:p14="http://schemas.microsoft.com/office/powerpoint/2010/main" val="26492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39998" y="261521"/>
            <a:ext cx="5265174" cy="5756979"/>
          </a:xfrm>
          <a:prstGeom prst="rect">
            <a:avLst/>
          </a:prstGeom>
          <a:noFill/>
        </p:spPr>
        <p:txBody>
          <a:bodyPr wrap="square" lIns="0" rtlCol="0" anchor="t" anchorCtr="0">
            <a:noAutofit/>
          </a:bodyPr>
          <a:lstStyle/>
          <a:p>
            <a:pPr>
              <a:lnSpc>
                <a:spcPts val="2000"/>
              </a:lnSpc>
              <a:spcAft>
                <a:spcPts val="1200"/>
              </a:spcAft>
              <a:buSzPct val="85000"/>
            </a:pPr>
            <a:r>
              <a:rPr lang="sv-SE" sz="1600" dirty="0">
                <a:latin typeface="Franklin Gothic Demi" panose="020B0703020102020204" pitchFamily="34" charset="0"/>
              </a:rPr>
              <a:t>Byggrätter centralt</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Kan bebyggas med flerbostadshus bestående av minst två byggnadsvolymer samt komplementbyggnader till flerbostadshus.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Byggbar yta för flerbostadshus är ca 1950 m</a:t>
            </a:r>
            <a:r>
              <a:rPr lang="sv-SE" sz="1600" baseline="30000" dirty="0">
                <a:latin typeface="Franklin Gothic Book" panose="020B0503020102020204" pitchFamily="34" charset="0"/>
              </a:rPr>
              <a:t>2</a:t>
            </a:r>
            <a:r>
              <a:rPr lang="sv-SE" sz="1600" dirty="0">
                <a:latin typeface="Franklin Gothic Book" panose="020B0503020102020204" pitchFamily="34" charset="0"/>
              </a:rPr>
              <a:t>. </a:t>
            </a:r>
            <a:br>
              <a:rPr lang="sv-SE" sz="1600" dirty="0">
                <a:latin typeface="Franklin Gothic Book" panose="020B0503020102020204" pitchFamily="34" charset="0"/>
              </a:rPr>
            </a:br>
            <a:r>
              <a:rPr lang="sv-SE" sz="1600" dirty="0">
                <a:latin typeface="Franklin Gothic Book" panose="020B0503020102020204" pitchFamily="34" charset="0"/>
              </a:rPr>
              <a:t>Maximal byggnadsarea (yta som byggnaden tar upp på marken) inklusive komplementbyggnader är 950 m</a:t>
            </a:r>
            <a:r>
              <a:rPr lang="sv-SE" sz="1600" baseline="30000" dirty="0">
                <a:latin typeface="Franklin Gothic Book" panose="020B0503020102020204" pitchFamily="34" charset="0"/>
              </a:rPr>
              <a:t>2</a:t>
            </a:r>
            <a:r>
              <a:rPr lang="sv-SE" sz="1600" dirty="0">
                <a:latin typeface="Franklin Gothic Book" panose="020B0503020102020204" pitchFamily="34" charset="0"/>
              </a:rPr>
              <a:t>.</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Ytterligare byggbar yta för komplementbyggnader (ö</a:t>
            </a:r>
            <a:r>
              <a:rPr lang="sv-SE" sz="1600" baseline="-25000" dirty="0">
                <a:latin typeface="Franklin Gothic Book" panose="020B0503020102020204" pitchFamily="34" charset="0"/>
              </a:rPr>
              <a:t>1</a:t>
            </a:r>
            <a:r>
              <a:rPr lang="sv-SE" sz="1600" dirty="0">
                <a:latin typeface="Franklin Gothic Book" panose="020B0503020102020204" pitchFamily="34" charset="0"/>
              </a:rPr>
              <a:t>) är ca 2x200 m</a:t>
            </a:r>
            <a:r>
              <a:rPr lang="sv-SE" sz="1600" baseline="30000" dirty="0">
                <a:latin typeface="Franklin Gothic Book" panose="020B0503020102020204" pitchFamily="34" charset="0"/>
              </a:rPr>
              <a:t>2</a:t>
            </a:r>
            <a:r>
              <a:rPr lang="sv-SE" sz="1600" dirty="0">
                <a:latin typeface="Franklin Gothic Book" panose="020B0503020102020204" pitchFamily="34" charset="0"/>
              </a:rPr>
              <a:t> = 400 m</a:t>
            </a:r>
            <a:r>
              <a:rPr lang="sv-SE" sz="1600" baseline="30000" dirty="0">
                <a:latin typeface="Franklin Gothic Book" panose="020B0503020102020204" pitchFamily="34" charset="0"/>
              </a:rPr>
              <a:t>2</a:t>
            </a:r>
            <a:r>
              <a:rPr lang="sv-SE" sz="1600" dirty="0">
                <a:latin typeface="Franklin Gothic Book" panose="020B0503020102020204" pitchFamily="34" charset="0"/>
              </a:rPr>
              <a:t>. Maximal byggnadsarea är </a:t>
            </a:r>
            <a:br>
              <a:rPr lang="sv-SE" sz="1600" dirty="0">
                <a:latin typeface="Franklin Gothic Book" panose="020B0503020102020204" pitchFamily="34" charset="0"/>
              </a:rPr>
            </a:br>
            <a:r>
              <a:rPr lang="sv-SE" sz="1600" dirty="0">
                <a:latin typeface="Franklin Gothic Book" panose="020B0503020102020204" pitchFamily="34" charset="0"/>
              </a:rPr>
              <a:t>2x70 m</a:t>
            </a:r>
            <a:r>
              <a:rPr lang="sv-SE" sz="1600" baseline="30000" dirty="0">
                <a:latin typeface="Franklin Gothic Book" panose="020B0503020102020204" pitchFamily="34" charset="0"/>
              </a:rPr>
              <a:t>2</a:t>
            </a:r>
            <a:r>
              <a:rPr lang="sv-SE" sz="1600" dirty="0">
                <a:latin typeface="Franklin Gothic Book" panose="020B0503020102020204" pitchFamily="34" charset="0"/>
              </a:rPr>
              <a:t> = 140 m</a:t>
            </a:r>
            <a:r>
              <a:rPr lang="sv-SE" sz="1600" baseline="30000" dirty="0">
                <a:latin typeface="Franklin Gothic Book" panose="020B0503020102020204" pitchFamily="34" charset="0"/>
              </a:rPr>
              <a:t>2</a:t>
            </a:r>
            <a:r>
              <a:rPr lang="sv-SE" sz="1600" dirty="0">
                <a:latin typeface="Franklin Gothic Book" panose="020B0503020102020204" pitchFamily="34" charset="0"/>
              </a:rPr>
              <a:t>. Kan nyttjas för cykelhus.</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Huvudbyggnad ska utformas med sadeltak med minsta takvinkel på 25 grader. Begränsning av takkupor till högst en tredjedel av takfallets längd.</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Maximal nockhöjd på komplementbyggnader är 4 meter. Maximal nockhöjd på huvudbyggnad är 14 meter. Det motsvarar ca 19,5-20,5 meter över nollplanet vid en markhöjning på ca 1 meter inom området.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Inmätt nockhöjd på bebyggelse väster om </a:t>
            </a:r>
            <a:r>
              <a:rPr lang="sv-SE" sz="1600" dirty="0" err="1">
                <a:latin typeface="Franklin Gothic Book" panose="020B0503020102020204" pitchFamily="34" charset="0"/>
              </a:rPr>
              <a:t>Skarviks</a:t>
            </a:r>
            <a:r>
              <a:rPr lang="sv-SE" sz="1600" dirty="0">
                <a:latin typeface="Franklin Gothic Book" panose="020B0503020102020204" pitchFamily="34" charset="0"/>
              </a:rPr>
              <a:t>-vägen varierar mellan ca 14-22 meter över nollplanet.</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Byggrätter centralt</a:t>
            </a:r>
          </a:p>
        </p:txBody>
      </p:sp>
      <p:pic>
        <p:nvPicPr>
          <p:cNvPr id="5" name="Bildobjekt 4">
            <a:extLst>
              <a:ext uri="{FF2B5EF4-FFF2-40B4-BE49-F238E27FC236}">
                <a16:creationId xmlns:a16="http://schemas.microsoft.com/office/drawing/2014/main" id="{672B19CC-47B1-4FC5-B90E-5A08B06D91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31998" y="250152"/>
            <a:ext cx="6112337" cy="5778065"/>
          </a:xfrm>
          <a:prstGeom prst="rect">
            <a:avLst/>
          </a:prstGeom>
          <a:ln w="6350">
            <a:solidFill>
              <a:schemeClr val="tx1"/>
            </a:solidFill>
          </a:ln>
        </p:spPr>
      </p:pic>
      <p:pic>
        <p:nvPicPr>
          <p:cNvPr id="23" name="Bildobjekt 22">
            <a:extLst>
              <a:ext uri="{FF2B5EF4-FFF2-40B4-BE49-F238E27FC236}">
                <a16:creationId xmlns:a16="http://schemas.microsoft.com/office/drawing/2014/main" id="{8857AF1C-3D6F-4FC5-A636-B094E3D0369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74986" y="355942"/>
            <a:ext cx="2552700" cy="494109"/>
          </a:xfrm>
          <a:prstGeom prst="rect">
            <a:avLst/>
          </a:prstGeom>
          <a:ln w="6350">
            <a:solidFill>
              <a:schemeClr val="tx1"/>
            </a:solidFill>
          </a:ln>
        </p:spPr>
      </p:pic>
    </p:spTree>
    <p:extLst>
      <p:ext uri="{BB962C8B-B14F-4D97-AF65-F5344CB8AC3E}">
        <p14:creationId xmlns:p14="http://schemas.microsoft.com/office/powerpoint/2010/main" val="37592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39998" y="261522"/>
            <a:ext cx="5022601" cy="2997000"/>
          </a:xfrm>
          <a:prstGeom prst="rect">
            <a:avLst/>
          </a:prstGeom>
          <a:noFill/>
        </p:spPr>
        <p:txBody>
          <a:bodyPr wrap="square" lIns="0" rtlCol="0" anchor="t" anchorCtr="0">
            <a:noAutofit/>
          </a:bodyPr>
          <a:lstStyle/>
          <a:p>
            <a:pPr>
              <a:lnSpc>
                <a:spcPts val="2000"/>
              </a:lnSpc>
              <a:spcAft>
                <a:spcPts val="1200"/>
              </a:spcAft>
              <a:buSzPct val="85000"/>
            </a:pPr>
            <a:r>
              <a:rPr lang="sv-SE" sz="1600" dirty="0">
                <a:latin typeface="Franklin Gothic Demi" panose="020B0703020102020204" pitchFamily="34" charset="0"/>
              </a:rPr>
              <a:t>Byggrätter centralt</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Bebyggelse medges inte framför befintlig bebyggelse vid </a:t>
            </a:r>
            <a:r>
              <a:rPr lang="sv-SE" sz="1600" dirty="0" err="1">
                <a:latin typeface="Franklin Gothic Book" panose="020B0503020102020204" pitchFamily="34" charset="0"/>
              </a:rPr>
              <a:t>Vitsippevägen</a:t>
            </a:r>
            <a:r>
              <a:rPr lang="sv-SE" sz="1600" dirty="0">
                <a:latin typeface="Franklin Gothic Book" panose="020B0503020102020204" pitchFamily="34" charset="0"/>
              </a:rPr>
              <a:t>.</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Parkering medges inte närmast befintlig bebyggelse vid </a:t>
            </a:r>
            <a:r>
              <a:rPr lang="sv-SE" sz="1600" dirty="0" err="1">
                <a:latin typeface="Franklin Gothic Book" panose="020B0503020102020204" pitchFamily="34" charset="0"/>
              </a:rPr>
              <a:t>Vitsippevägen</a:t>
            </a:r>
            <a:r>
              <a:rPr lang="sv-SE" sz="1600" dirty="0">
                <a:latin typeface="Franklin Gothic Book" panose="020B0503020102020204" pitchFamily="34" charset="0"/>
              </a:rPr>
              <a:t>.</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Byggrätter centralt</a:t>
            </a:r>
          </a:p>
        </p:txBody>
      </p:sp>
      <p:pic>
        <p:nvPicPr>
          <p:cNvPr id="5" name="Bildobjekt 4">
            <a:extLst>
              <a:ext uri="{FF2B5EF4-FFF2-40B4-BE49-F238E27FC236}">
                <a16:creationId xmlns:a16="http://schemas.microsoft.com/office/drawing/2014/main" id="{672B19CC-47B1-4FC5-B90E-5A08B06D91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31998" y="250152"/>
            <a:ext cx="6112337" cy="5778065"/>
          </a:xfrm>
          <a:prstGeom prst="rect">
            <a:avLst/>
          </a:prstGeom>
          <a:ln w="6350">
            <a:solidFill>
              <a:schemeClr val="tx1"/>
            </a:solidFill>
          </a:ln>
        </p:spPr>
      </p:pic>
      <p:sp>
        <p:nvSpPr>
          <p:cNvPr id="3" name="Frihandsfigur: Form 2">
            <a:extLst>
              <a:ext uri="{FF2B5EF4-FFF2-40B4-BE49-F238E27FC236}">
                <a16:creationId xmlns:a16="http://schemas.microsoft.com/office/drawing/2014/main" id="{81AA898A-6F1B-4093-B46A-D24F2BABA179}"/>
              </a:ext>
            </a:extLst>
          </p:cNvPr>
          <p:cNvSpPr/>
          <p:nvPr/>
        </p:nvSpPr>
        <p:spPr>
          <a:xfrm>
            <a:off x="8077200" y="2057400"/>
            <a:ext cx="1343025" cy="3724275"/>
          </a:xfrm>
          <a:custGeom>
            <a:avLst/>
            <a:gdLst>
              <a:gd name="connsiteX0" fmla="*/ 0 w 1343025"/>
              <a:gd name="connsiteY0" fmla="*/ 95250 h 3724275"/>
              <a:gd name="connsiteX1" fmla="*/ 581025 w 1343025"/>
              <a:gd name="connsiteY1" fmla="*/ 3724275 h 3724275"/>
              <a:gd name="connsiteX2" fmla="*/ 1247775 w 1343025"/>
              <a:gd name="connsiteY2" fmla="*/ 3619500 h 3724275"/>
              <a:gd name="connsiteX3" fmla="*/ 1181100 w 1343025"/>
              <a:gd name="connsiteY3" fmla="*/ 3228975 h 3724275"/>
              <a:gd name="connsiteX4" fmla="*/ 1285875 w 1343025"/>
              <a:gd name="connsiteY4" fmla="*/ 3219450 h 3724275"/>
              <a:gd name="connsiteX5" fmla="*/ 1343025 w 1343025"/>
              <a:gd name="connsiteY5" fmla="*/ 2943225 h 3724275"/>
              <a:gd name="connsiteX6" fmla="*/ 1285875 w 1343025"/>
              <a:gd name="connsiteY6" fmla="*/ 2705100 h 3724275"/>
              <a:gd name="connsiteX7" fmla="*/ 1162050 w 1343025"/>
              <a:gd name="connsiteY7" fmla="*/ 2400300 h 3724275"/>
              <a:gd name="connsiteX8" fmla="*/ 1104900 w 1343025"/>
              <a:gd name="connsiteY8" fmla="*/ 1609725 h 3724275"/>
              <a:gd name="connsiteX9" fmla="*/ 1123950 w 1343025"/>
              <a:gd name="connsiteY9" fmla="*/ 1228725 h 3724275"/>
              <a:gd name="connsiteX10" fmla="*/ 1114425 w 1343025"/>
              <a:gd name="connsiteY10" fmla="*/ 952500 h 3724275"/>
              <a:gd name="connsiteX11" fmla="*/ 942975 w 1343025"/>
              <a:gd name="connsiteY11" fmla="*/ 571500 h 3724275"/>
              <a:gd name="connsiteX12" fmla="*/ 895350 w 1343025"/>
              <a:gd name="connsiteY12" fmla="*/ 352425 h 3724275"/>
              <a:gd name="connsiteX13" fmla="*/ 714375 w 1343025"/>
              <a:gd name="connsiteY13" fmla="*/ 381000 h 3724275"/>
              <a:gd name="connsiteX14" fmla="*/ 638175 w 1343025"/>
              <a:gd name="connsiteY14" fmla="*/ 0 h 3724275"/>
              <a:gd name="connsiteX15" fmla="*/ 0 w 1343025"/>
              <a:gd name="connsiteY15" fmla="*/ 95250 h 372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3025" h="3724275">
                <a:moveTo>
                  <a:pt x="0" y="95250"/>
                </a:moveTo>
                <a:lnTo>
                  <a:pt x="581025" y="3724275"/>
                </a:lnTo>
                <a:lnTo>
                  <a:pt x="1247775" y="3619500"/>
                </a:lnTo>
                <a:lnTo>
                  <a:pt x="1181100" y="3228975"/>
                </a:lnTo>
                <a:lnTo>
                  <a:pt x="1285875" y="3219450"/>
                </a:lnTo>
                <a:lnTo>
                  <a:pt x="1343025" y="2943225"/>
                </a:lnTo>
                <a:lnTo>
                  <a:pt x="1285875" y="2705100"/>
                </a:lnTo>
                <a:lnTo>
                  <a:pt x="1162050" y="2400300"/>
                </a:lnTo>
                <a:lnTo>
                  <a:pt x="1104900" y="1609725"/>
                </a:lnTo>
                <a:lnTo>
                  <a:pt x="1123950" y="1228725"/>
                </a:lnTo>
                <a:lnTo>
                  <a:pt x="1114425" y="952500"/>
                </a:lnTo>
                <a:lnTo>
                  <a:pt x="942975" y="571500"/>
                </a:lnTo>
                <a:lnTo>
                  <a:pt x="895350" y="352425"/>
                </a:lnTo>
                <a:lnTo>
                  <a:pt x="714375" y="381000"/>
                </a:lnTo>
                <a:lnTo>
                  <a:pt x="638175" y="0"/>
                </a:lnTo>
                <a:lnTo>
                  <a:pt x="0" y="95250"/>
                </a:lnTo>
                <a:close/>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Frihandsfigur: Form 3">
            <a:extLst>
              <a:ext uri="{FF2B5EF4-FFF2-40B4-BE49-F238E27FC236}">
                <a16:creationId xmlns:a16="http://schemas.microsoft.com/office/drawing/2014/main" id="{3BAA23E3-129A-44AA-8B84-9AE0DAAA0658}"/>
              </a:ext>
            </a:extLst>
          </p:cNvPr>
          <p:cNvSpPr/>
          <p:nvPr/>
        </p:nvSpPr>
        <p:spPr>
          <a:xfrm>
            <a:off x="8220074" y="390524"/>
            <a:ext cx="956861" cy="2014939"/>
          </a:xfrm>
          <a:custGeom>
            <a:avLst/>
            <a:gdLst>
              <a:gd name="connsiteX0" fmla="*/ 0 w 971550"/>
              <a:gd name="connsiteY0" fmla="*/ 28575 h 2000250"/>
              <a:gd name="connsiteX1" fmla="*/ 104775 w 971550"/>
              <a:gd name="connsiteY1" fmla="*/ 809625 h 2000250"/>
              <a:gd name="connsiteX2" fmla="*/ 495300 w 971550"/>
              <a:gd name="connsiteY2" fmla="*/ 1647825 h 2000250"/>
              <a:gd name="connsiteX3" fmla="*/ 542925 w 971550"/>
              <a:gd name="connsiteY3" fmla="*/ 1638300 h 2000250"/>
              <a:gd name="connsiteX4" fmla="*/ 619125 w 971550"/>
              <a:gd name="connsiteY4" fmla="*/ 2000250 h 2000250"/>
              <a:gd name="connsiteX5" fmla="*/ 771525 w 971550"/>
              <a:gd name="connsiteY5" fmla="*/ 1971675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00250"/>
              <a:gd name="connsiteX1" fmla="*/ 104775 w 971550"/>
              <a:gd name="connsiteY1" fmla="*/ 809625 h 2000250"/>
              <a:gd name="connsiteX2" fmla="*/ 468004 w 971550"/>
              <a:gd name="connsiteY2" fmla="*/ 1629628 h 2000250"/>
              <a:gd name="connsiteX3" fmla="*/ 542925 w 971550"/>
              <a:gd name="connsiteY3" fmla="*/ 1638300 h 2000250"/>
              <a:gd name="connsiteX4" fmla="*/ 619125 w 971550"/>
              <a:gd name="connsiteY4" fmla="*/ 2000250 h 2000250"/>
              <a:gd name="connsiteX5" fmla="*/ 771525 w 971550"/>
              <a:gd name="connsiteY5" fmla="*/ 1971675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00250"/>
              <a:gd name="connsiteX1" fmla="*/ 104775 w 971550"/>
              <a:gd name="connsiteY1" fmla="*/ 809625 h 2000250"/>
              <a:gd name="connsiteX2" fmla="*/ 486201 w 971550"/>
              <a:gd name="connsiteY2" fmla="*/ 1629628 h 2000250"/>
              <a:gd name="connsiteX3" fmla="*/ 542925 w 971550"/>
              <a:gd name="connsiteY3" fmla="*/ 1638300 h 2000250"/>
              <a:gd name="connsiteX4" fmla="*/ 619125 w 971550"/>
              <a:gd name="connsiteY4" fmla="*/ 2000250 h 2000250"/>
              <a:gd name="connsiteX5" fmla="*/ 771525 w 971550"/>
              <a:gd name="connsiteY5" fmla="*/ 1971675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00250"/>
              <a:gd name="connsiteX1" fmla="*/ 104775 w 971550"/>
              <a:gd name="connsiteY1" fmla="*/ 809625 h 2000250"/>
              <a:gd name="connsiteX2" fmla="*/ 486201 w 971550"/>
              <a:gd name="connsiteY2" fmla="*/ 1629628 h 2000250"/>
              <a:gd name="connsiteX3" fmla="*/ 542925 w 971550"/>
              <a:gd name="connsiteY3" fmla="*/ 1624652 h 2000250"/>
              <a:gd name="connsiteX4" fmla="*/ 619125 w 971550"/>
              <a:gd name="connsiteY4" fmla="*/ 2000250 h 2000250"/>
              <a:gd name="connsiteX5" fmla="*/ 771525 w 971550"/>
              <a:gd name="connsiteY5" fmla="*/ 1971675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00250"/>
              <a:gd name="connsiteX1" fmla="*/ 104775 w 971550"/>
              <a:gd name="connsiteY1" fmla="*/ 809625 h 2000250"/>
              <a:gd name="connsiteX2" fmla="*/ 486201 w 971550"/>
              <a:gd name="connsiteY2" fmla="*/ 1629628 h 2000250"/>
              <a:gd name="connsiteX3" fmla="*/ 538375 w 971550"/>
              <a:gd name="connsiteY3" fmla="*/ 1629201 h 2000250"/>
              <a:gd name="connsiteX4" fmla="*/ 619125 w 971550"/>
              <a:gd name="connsiteY4" fmla="*/ 2000250 h 2000250"/>
              <a:gd name="connsiteX5" fmla="*/ 771525 w 971550"/>
              <a:gd name="connsiteY5" fmla="*/ 1971675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09348"/>
              <a:gd name="connsiteX1" fmla="*/ 104775 w 971550"/>
              <a:gd name="connsiteY1" fmla="*/ 809625 h 2009348"/>
              <a:gd name="connsiteX2" fmla="*/ 486201 w 971550"/>
              <a:gd name="connsiteY2" fmla="*/ 1629628 h 2009348"/>
              <a:gd name="connsiteX3" fmla="*/ 538375 w 971550"/>
              <a:gd name="connsiteY3" fmla="*/ 1629201 h 2009348"/>
              <a:gd name="connsiteX4" fmla="*/ 600928 w 971550"/>
              <a:gd name="connsiteY4" fmla="*/ 2009348 h 2009348"/>
              <a:gd name="connsiteX5" fmla="*/ 771525 w 971550"/>
              <a:gd name="connsiteY5" fmla="*/ 1971675 h 2009348"/>
              <a:gd name="connsiteX6" fmla="*/ 790575 w 971550"/>
              <a:gd name="connsiteY6" fmla="*/ 2000250 h 2009348"/>
              <a:gd name="connsiteX7" fmla="*/ 971550 w 971550"/>
              <a:gd name="connsiteY7" fmla="*/ 1981200 h 2009348"/>
              <a:gd name="connsiteX8" fmla="*/ 866775 w 971550"/>
              <a:gd name="connsiteY8" fmla="*/ 1581150 h 2009348"/>
              <a:gd name="connsiteX9" fmla="*/ 714375 w 971550"/>
              <a:gd name="connsiteY9" fmla="*/ 1647825 h 2009348"/>
              <a:gd name="connsiteX10" fmla="*/ 257175 w 971550"/>
              <a:gd name="connsiteY10" fmla="*/ 762000 h 2009348"/>
              <a:gd name="connsiteX11" fmla="*/ 161925 w 971550"/>
              <a:gd name="connsiteY11" fmla="*/ 0 h 2009348"/>
              <a:gd name="connsiteX12" fmla="*/ 0 w 971550"/>
              <a:gd name="connsiteY12" fmla="*/ 28575 h 2009348"/>
              <a:gd name="connsiteX0" fmla="*/ 0 w 971550"/>
              <a:gd name="connsiteY0" fmla="*/ 28575 h 2000250"/>
              <a:gd name="connsiteX1" fmla="*/ 104775 w 971550"/>
              <a:gd name="connsiteY1" fmla="*/ 809625 h 2000250"/>
              <a:gd name="connsiteX2" fmla="*/ 486201 w 971550"/>
              <a:gd name="connsiteY2" fmla="*/ 1629628 h 2000250"/>
              <a:gd name="connsiteX3" fmla="*/ 538375 w 971550"/>
              <a:gd name="connsiteY3" fmla="*/ 1629201 h 2000250"/>
              <a:gd name="connsiteX4" fmla="*/ 596379 w 971550"/>
              <a:gd name="connsiteY4" fmla="*/ 2000249 h 2000250"/>
              <a:gd name="connsiteX5" fmla="*/ 771525 w 971550"/>
              <a:gd name="connsiteY5" fmla="*/ 1971675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00250"/>
              <a:gd name="connsiteX1" fmla="*/ 104775 w 971550"/>
              <a:gd name="connsiteY1" fmla="*/ 809625 h 2000250"/>
              <a:gd name="connsiteX2" fmla="*/ 486201 w 971550"/>
              <a:gd name="connsiteY2" fmla="*/ 1629628 h 2000250"/>
              <a:gd name="connsiteX3" fmla="*/ 538375 w 971550"/>
              <a:gd name="connsiteY3" fmla="*/ 1629201 h 2000250"/>
              <a:gd name="connsiteX4" fmla="*/ 596379 w 971550"/>
              <a:gd name="connsiteY4" fmla="*/ 2000249 h 2000250"/>
              <a:gd name="connsiteX5" fmla="*/ 771525 w 971550"/>
              <a:gd name="connsiteY5" fmla="*/ 1971675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00250"/>
              <a:gd name="connsiteX1" fmla="*/ 104775 w 971550"/>
              <a:gd name="connsiteY1" fmla="*/ 809625 h 2000250"/>
              <a:gd name="connsiteX2" fmla="*/ 486201 w 971550"/>
              <a:gd name="connsiteY2" fmla="*/ 1629628 h 2000250"/>
              <a:gd name="connsiteX3" fmla="*/ 538375 w 971550"/>
              <a:gd name="connsiteY3" fmla="*/ 1629201 h 2000250"/>
              <a:gd name="connsiteX4" fmla="*/ 600052 w 971550"/>
              <a:gd name="connsiteY4" fmla="*/ 1992904 h 2000250"/>
              <a:gd name="connsiteX5" fmla="*/ 771525 w 971550"/>
              <a:gd name="connsiteY5" fmla="*/ 1971675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00250"/>
              <a:gd name="connsiteX1" fmla="*/ 104775 w 971550"/>
              <a:gd name="connsiteY1" fmla="*/ 809625 h 2000250"/>
              <a:gd name="connsiteX2" fmla="*/ 486201 w 971550"/>
              <a:gd name="connsiteY2" fmla="*/ 1629628 h 2000250"/>
              <a:gd name="connsiteX3" fmla="*/ 538375 w 971550"/>
              <a:gd name="connsiteY3" fmla="*/ 1629201 h 2000250"/>
              <a:gd name="connsiteX4" fmla="*/ 607396 w 971550"/>
              <a:gd name="connsiteY4" fmla="*/ 2000248 h 2000250"/>
              <a:gd name="connsiteX5" fmla="*/ 771525 w 971550"/>
              <a:gd name="connsiteY5" fmla="*/ 1971675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00250"/>
              <a:gd name="connsiteX1" fmla="*/ 104775 w 971550"/>
              <a:gd name="connsiteY1" fmla="*/ 809625 h 2000250"/>
              <a:gd name="connsiteX2" fmla="*/ 478856 w 971550"/>
              <a:gd name="connsiteY2" fmla="*/ 1625956 h 2000250"/>
              <a:gd name="connsiteX3" fmla="*/ 538375 w 971550"/>
              <a:gd name="connsiteY3" fmla="*/ 1629201 h 2000250"/>
              <a:gd name="connsiteX4" fmla="*/ 607396 w 971550"/>
              <a:gd name="connsiteY4" fmla="*/ 2000248 h 2000250"/>
              <a:gd name="connsiteX5" fmla="*/ 771525 w 971550"/>
              <a:gd name="connsiteY5" fmla="*/ 1971675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00250"/>
              <a:gd name="connsiteX1" fmla="*/ 104775 w 971550"/>
              <a:gd name="connsiteY1" fmla="*/ 809625 h 2000250"/>
              <a:gd name="connsiteX2" fmla="*/ 478856 w 971550"/>
              <a:gd name="connsiteY2" fmla="*/ 1625956 h 2000250"/>
              <a:gd name="connsiteX3" fmla="*/ 531030 w 971550"/>
              <a:gd name="connsiteY3" fmla="*/ 1621856 h 2000250"/>
              <a:gd name="connsiteX4" fmla="*/ 607396 w 971550"/>
              <a:gd name="connsiteY4" fmla="*/ 2000248 h 2000250"/>
              <a:gd name="connsiteX5" fmla="*/ 771525 w 971550"/>
              <a:gd name="connsiteY5" fmla="*/ 1971675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00250"/>
              <a:gd name="connsiteX1" fmla="*/ 104775 w 971550"/>
              <a:gd name="connsiteY1" fmla="*/ 809625 h 2000250"/>
              <a:gd name="connsiteX2" fmla="*/ 478856 w 971550"/>
              <a:gd name="connsiteY2" fmla="*/ 1625956 h 2000250"/>
              <a:gd name="connsiteX3" fmla="*/ 531030 w 971550"/>
              <a:gd name="connsiteY3" fmla="*/ 1621856 h 2000250"/>
              <a:gd name="connsiteX4" fmla="*/ 607396 w 971550"/>
              <a:gd name="connsiteY4" fmla="*/ 2000248 h 2000250"/>
              <a:gd name="connsiteX5" fmla="*/ 782542 w 971550"/>
              <a:gd name="connsiteY5" fmla="*/ 1968003 h 2000250"/>
              <a:gd name="connsiteX6" fmla="*/ 790575 w 971550"/>
              <a:gd name="connsiteY6" fmla="*/ 2000250 h 2000250"/>
              <a:gd name="connsiteX7" fmla="*/ 971550 w 971550"/>
              <a:gd name="connsiteY7" fmla="*/ 1981200 h 2000250"/>
              <a:gd name="connsiteX8" fmla="*/ 866775 w 971550"/>
              <a:gd name="connsiteY8" fmla="*/ 1581150 h 2000250"/>
              <a:gd name="connsiteX9" fmla="*/ 714375 w 971550"/>
              <a:gd name="connsiteY9" fmla="*/ 1647825 h 2000250"/>
              <a:gd name="connsiteX10" fmla="*/ 257175 w 971550"/>
              <a:gd name="connsiteY10" fmla="*/ 762000 h 2000250"/>
              <a:gd name="connsiteX11" fmla="*/ 161925 w 971550"/>
              <a:gd name="connsiteY11" fmla="*/ 0 h 2000250"/>
              <a:gd name="connsiteX12" fmla="*/ 0 w 971550"/>
              <a:gd name="connsiteY12" fmla="*/ 28575 h 2000250"/>
              <a:gd name="connsiteX0" fmla="*/ 0 w 971550"/>
              <a:gd name="connsiteY0" fmla="*/ 28575 h 2025956"/>
              <a:gd name="connsiteX1" fmla="*/ 104775 w 971550"/>
              <a:gd name="connsiteY1" fmla="*/ 809625 h 2025956"/>
              <a:gd name="connsiteX2" fmla="*/ 478856 w 971550"/>
              <a:gd name="connsiteY2" fmla="*/ 1625956 h 2025956"/>
              <a:gd name="connsiteX3" fmla="*/ 531030 w 971550"/>
              <a:gd name="connsiteY3" fmla="*/ 1621856 h 2025956"/>
              <a:gd name="connsiteX4" fmla="*/ 607396 w 971550"/>
              <a:gd name="connsiteY4" fmla="*/ 2000248 h 2025956"/>
              <a:gd name="connsiteX5" fmla="*/ 782542 w 971550"/>
              <a:gd name="connsiteY5" fmla="*/ 1968003 h 2025956"/>
              <a:gd name="connsiteX6" fmla="*/ 794247 w 971550"/>
              <a:gd name="connsiteY6" fmla="*/ 2025956 h 2025956"/>
              <a:gd name="connsiteX7" fmla="*/ 971550 w 971550"/>
              <a:gd name="connsiteY7" fmla="*/ 1981200 h 2025956"/>
              <a:gd name="connsiteX8" fmla="*/ 866775 w 971550"/>
              <a:gd name="connsiteY8" fmla="*/ 1581150 h 2025956"/>
              <a:gd name="connsiteX9" fmla="*/ 714375 w 971550"/>
              <a:gd name="connsiteY9" fmla="*/ 1647825 h 2025956"/>
              <a:gd name="connsiteX10" fmla="*/ 257175 w 971550"/>
              <a:gd name="connsiteY10" fmla="*/ 762000 h 2025956"/>
              <a:gd name="connsiteX11" fmla="*/ 161925 w 971550"/>
              <a:gd name="connsiteY11" fmla="*/ 0 h 2025956"/>
              <a:gd name="connsiteX12" fmla="*/ 0 w 971550"/>
              <a:gd name="connsiteY12" fmla="*/ 28575 h 2025956"/>
              <a:gd name="connsiteX0" fmla="*/ 0 w 971550"/>
              <a:gd name="connsiteY0" fmla="*/ 28575 h 2014939"/>
              <a:gd name="connsiteX1" fmla="*/ 104775 w 971550"/>
              <a:gd name="connsiteY1" fmla="*/ 809625 h 2014939"/>
              <a:gd name="connsiteX2" fmla="*/ 478856 w 971550"/>
              <a:gd name="connsiteY2" fmla="*/ 1625956 h 2014939"/>
              <a:gd name="connsiteX3" fmla="*/ 531030 w 971550"/>
              <a:gd name="connsiteY3" fmla="*/ 1621856 h 2014939"/>
              <a:gd name="connsiteX4" fmla="*/ 607396 w 971550"/>
              <a:gd name="connsiteY4" fmla="*/ 2000248 h 2014939"/>
              <a:gd name="connsiteX5" fmla="*/ 782542 w 971550"/>
              <a:gd name="connsiteY5" fmla="*/ 1968003 h 2014939"/>
              <a:gd name="connsiteX6" fmla="*/ 794247 w 971550"/>
              <a:gd name="connsiteY6" fmla="*/ 2014939 h 2014939"/>
              <a:gd name="connsiteX7" fmla="*/ 971550 w 971550"/>
              <a:gd name="connsiteY7" fmla="*/ 1981200 h 2014939"/>
              <a:gd name="connsiteX8" fmla="*/ 866775 w 971550"/>
              <a:gd name="connsiteY8" fmla="*/ 1581150 h 2014939"/>
              <a:gd name="connsiteX9" fmla="*/ 714375 w 971550"/>
              <a:gd name="connsiteY9" fmla="*/ 1647825 h 2014939"/>
              <a:gd name="connsiteX10" fmla="*/ 257175 w 971550"/>
              <a:gd name="connsiteY10" fmla="*/ 762000 h 2014939"/>
              <a:gd name="connsiteX11" fmla="*/ 161925 w 971550"/>
              <a:gd name="connsiteY11" fmla="*/ 0 h 2014939"/>
              <a:gd name="connsiteX12" fmla="*/ 0 w 971550"/>
              <a:gd name="connsiteY12" fmla="*/ 28575 h 2014939"/>
              <a:gd name="connsiteX0" fmla="*/ 0 w 956861"/>
              <a:gd name="connsiteY0" fmla="*/ 28575 h 2014939"/>
              <a:gd name="connsiteX1" fmla="*/ 104775 w 956861"/>
              <a:gd name="connsiteY1" fmla="*/ 809625 h 2014939"/>
              <a:gd name="connsiteX2" fmla="*/ 478856 w 956861"/>
              <a:gd name="connsiteY2" fmla="*/ 1625956 h 2014939"/>
              <a:gd name="connsiteX3" fmla="*/ 531030 w 956861"/>
              <a:gd name="connsiteY3" fmla="*/ 1621856 h 2014939"/>
              <a:gd name="connsiteX4" fmla="*/ 607396 w 956861"/>
              <a:gd name="connsiteY4" fmla="*/ 2000248 h 2014939"/>
              <a:gd name="connsiteX5" fmla="*/ 782542 w 956861"/>
              <a:gd name="connsiteY5" fmla="*/ 1968003 h 2014939"/>
              <a:gd name="connsiteX6" fmla="*/ 794247 w 956861"/>
              <a:gd name="connsiteY6" fmla="*/ 2014939 h 2014939"/>
              <a:gd name="connsiteX7" fmla="*/ 956861 w 956861"/>
              <a:gd name="connsiteY7" fmla="*/ 1981200 h 2014939"/>
              <a:gd name="connsiteX8" fmla="*/ 866775 w 956861"/>
              <a:gd name="connsiteY8" fmla="*/ 1581150 h 2014939"/>
              <a:gd name="connsiteX9" fmla="*/ 714375 w 956861"/>
              <a:gd name="connsiteY9" fmla="*/ 1647825 h 2014939"/>
              <a:gd name="connsiteX10" fmla="*/ 257175 w 956861"/>
              <a:gd name="connsiteY10" fmla="*/ 762000 h 2014939"/>
              <a:gd name="connsiteX11" fmla="*/ 161925 w 956861"/>
              <a:gd name="connsiteY11" fmla="*/ 0 h 2014939"/>
              <a:gd name="connsiteX12" fmla="*/ 0 w 956861"/>
              <a:gd name="connsiteY12" fmla="*/ 28575 h 2014939"/>
              <a:gd name="connsiteX0" fmla="*/ 0 w 956861"/>
              <a:gd name="connsiteY0" fmla="*/ 28575 h 2014939"/>
              <a:gd name="connsiteX1" fmla="*/ 104775 w 956861"/>
              <a:gd name="connsiteY1" fmla="*/ 809625 h 2014939"/>
              <a:gd name="connsiteX2" fmla="*/ 478856 w 956861"/>
              <a:gd name="connsiteY2" fmla="*/ 1625956 h 2014939"/>
              <a:gd name="connsiteX3" fmla="*/ 531030 w 956861"/>
              <a:gd name="connsiteY3" fmla="*/ 1621856 h 2014939"/>
              <a:gd name="connsiteX4" fmla="*/ 607396 w 956861"/>
              <a:gd name="connsiteY4" fmla="*/ 2000248 h 2014939"/>
              <a:gd name="connsiteX5" fmla="*/ 782542 w 956861"/>
              <a:gd name="connsiteY5" fmla="*/ 1968003 h 2014939"/>
              <a:gd name="connsiteX6" fmla="*/ 794247 w 956861"/>
              <a:gd name="connsiteY6" fmla="*/ 2014939 h 2014939"/>
              <a:gd name="connsiteX7" fmla="*/ 956861 w 956861"/>
              <a:gd name="connsiteY7" fmla="*/ 1981200 h 2014939"/>
              <a:gd name="connsiteX8" fmla="*/ 859431 w 956861"/>
              <a:gd name="connsiteY8" fmla="*/ 1566460 h 2014939"/>
              <a:gd name="connsiteX9" fmla="*/ 714375 w 956861"/>
              <a:gd name="connsiteY9" fmla="*/ 1647825 h 2014939"/>
              <a:gd name="connsiteX10" fmla="*/ 257175 w 956861"/>
              <a:gd name="connsiteY10" fmla="*/ 762000 h 2014939"/>
              <a:gd name="connsiteX11" fmla="*/ 161925 w 956861"/>
              <a:gd name="connsiteY11" fmla="*/ 0 h 2014939"/>
              <a:gd name="connsiteX12" fmla="*/ 0 w 956861"/>
              <a:gd name="connsiteY12" fmla="*/ 28575 h 2014939"/>
              <a:gd name="connsiteX0" fmla="*/ 0 w 956861"/>
              <a:gd name="connsiteY0" fmla="*/ 28575 h 2014939"/>
              <a:gd name="connsiteX1" fmla="*/ 104775 w 956861"/>
              <a:gd name="connsiteY1" fmla="*/ 809625 h 2014939"/>
              <a:gd name="connsiteX2" fmla="*/ 478856 w 956861"/>
              <a:gd name="connsiteY2" fmla="*/ 1625956 h 2014939"/>
              <a:gd name="connsiteX3" fmla="*/ 531030 w 956861"/>
              <a:gd name="connsiteY3" fmla="*/ 1621856 h 2014939"/>
              <a:gd name="connsiteX4" fmla="*/ 607396 w 956861"/>
              <a:gd name="connsiteY4" fmla="*/ 2000248 h 2014939"/>
              <a:gd name="connsiteX5" fmla="*/ 782542 w 956861"/>
              <a:gd name="connsiteY5" fmla="*/ 1968003 h 2014939"/>
              <a:gd name="connsiteX6" fmla="*/ 794247 w 956861"/>
              <a:gd name="connsiteY6" fmla="*/ 2014939 h 2014939"/>
              <a:gd name="connsiteX7" fmla="*/ 956861 w 956861"/>
              <a:gd name="connsiteY7" fmla="*/ 1981200 h 2014939"/>
              <a:gd name="connsiteX8" fmla="*/ 859431 w 956861"/>
              <a:gd name="connsiteY8" fmla="*/ 1566460 h 2014939"/>
              <a:gd name="connsiteX9" fmla="*/ 721719 w 956861"/>
              <a:gd name="connsiteY9" fmla="*/ 1662514 h 2014939"/>
              <a:gd name="connsiteX10" fmla="*/ 257175 w 956861"/>
              <a:gd name="connsiteY10" fmla="*/ 762000 h 2014939"/>
              <a:gd name="connsiteX11" fmla="*/ 161925 w 956861"/>
              <a:gd name="connsiteY11" fmla="*/ 0 h 2014939"/>
              <a:gd name="connsiteX12" fmla="*/ 0 w 956861"/>
              <a:gd name="connsiteY12" fmla="*/ 28575 h 2014939"/>
              <a:gd name="connsiteX0" fmla="*/ 0 w 956861"/>
              <a:gd name="connsiteY0" fmla="*/ 28575 h 2014939"/>
              <a:gd name="connsiteX1" fmla="*/ 104775 w 956861"/>
              <a:gd name="connsiteY1" fmla="*/ 809625 h 2014939"/>
              <a:gd name="connsiteX2" fmla="*/ 478856 w 956861"/>
              <a:gd name="connsiteY2" fmla="*/ 1625956 h 2014939"/>
              <a:gd name="connsiteX3" fmla="*/ 531030 w 956861"/>
              <a:gd name="connsiteY3" fmla="*/ 1621856 h 2014939"/>
              <a:gd name="connsiteX4" fmla="*/ 607396 w 956861"/>
              <a:gd name="connsiteY4" fmla="*/ 2000248 h 2014939"/>
              <a:gd name="connsiteX5" fmla="*/ 782542 w 956861"/>
              <a:gd name="connsiteY5" fmla="*/ 1968003 h 2014939"/>
              <a:gd name="connsiteX6" fmla="*/ 794247 w 956861"/>
              <a:gd name="connsiteY6" fmla="*/ 2014939 h 2014939"/>
              <a:gd name="connsiteX7" fmla="*/ 956861 w 956861"/>
              <a:gd name="connsiteY7" fmla="*/ 1981200 h 2014939"/>
              <a:gd name="connsiteX8" fmla="*/ 859431 w 956861"/>
              <a:gd name="connsiteY8" fmla="*/ 1566460 h 2014939"/>
              <a:gd name="connsiteX9" fmla="*/ 721719 w 956861"/>
              <a:gd name="connsiteY9" fmla="*/ 1662514 h 2014939"/>
              <a:gd name="connsiteX10" fmla="*/ 268192 w 956861"/>
              <a:gd name="connsiteY10" fmla="*/ 758328 h 2014939"/>
              <a:gd name="connsiteX11" fmla="*/ 161925 w 956861"/>
              <a:gd name="connsiteY11" fmla="*/ 0 h 2014939"/>
              <a:gd name="connsiteX12" fmla="*/ 0 w 956861"/>
              <a:gd name="connsiteY12" fmla="*/ 28575 h 2014939"/>
              <a:gd name="connsiteX0" fmla="*/ 0 w 956861"/>
              <a:gd name="connsiteY0" fmla="*/ 28575 h 2014939"/>
              <a:gd name="connsiteX1" fmla="*/ 104775 w 956861"/>
              <a:gd name="connsiteY1" fmla="*/ 809625 h 2014939"/>
              <a:gd name="connsiteX2" fmla="*/ 478856 w 956861"/>
              <a:gd name="connsiteY2" fmla="*/ 1625956 h 2014939"/>
              <a:gd name="connsiteX3" fmla="*/ 531030 w 956861"/>
              <a:gd name="connsiteY3" fmla="*/ 1621856 h 2014939"/>
              <a:gd name="connsiteX4" fmla="*/ 607396 w 956861"/>
              <a:gd name="connsiteY4" fmla="*/ 2000248 h 2014939"/>
              <a:gd name="connsiteX5" fmla="*/ 782542 w 956861"/>
              <a:gd name="connsiteY5" fmla="*/ 1968003 h 2014939"/>
              <a:gd name="connsiteX6" fmla="*/ 794247 w 956861"/>
              <a:gd name="connsiteY6" fmla="*/ 2014939 h 2014939"/>
              <a:gd name="connsiteX7" fmla="*/ 956861 w 956861"/>
              <a:gd name="connsiteY7" fmla="*/ 1981200 h 2014939"/>
              <a:gd name="connsiteX8" fmla="*/ 859431 w 956861"/>
              <a:gd name="connsiteY8" fmla="*/ 1566460 h 2014939"/>
              <a:gd name="connsiteX9" fmla="*/ 721719 w 956861"/>
              <a:gd name="connsiteY9" fmla="*/ 1662514 h 2014939"/>
              <a:gd name="connsiteX10" fmla="*/ 268192 w 956861"/>
              <a:gd name="connsiteY10" fmla="*/ 769344 h 2014939"/>
              <a:gd name="connsiteX11" fmla="*/ 161925 w 956861"/>
              <a:gd name="connsiteY11" fmla="*/ 0 h 2014939"/>
              <a:gd name="connsiteX12" fmla="*/ 0 w 956861"/>
              <a:gd name="connsiteY12" fmla="*/ 28575 h 201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6861" h="2014939">
                <a:moveTo>
                  <a:pt x="0" y="28575"/>
                </a:moveTo>
                <a:lnTo>
                  <a:pt x="104775" y="809625"/>
                </a:lnTo>
                <a:lnTo>
                  <a:pt x="478856" y="1625956"/>
                </a:lnTo>
                <a:lnTo>
                  <a:pt x="531030" y="1621856"/>
                </a:lnTo>
                <a:lnTo>
                  <a:pt x="607396" y="2000248"/>
                </a:lnTo>
                <a:lnTo>
                  <a:pt x="782542" y="1968003"/>
                </a:lnTo>
                <a:lnTo>
                  <a:pt x="794247" y="2014939"/>
                </a:lnTo>
                <a:lnTo>
                  <a:pt x="956861" y="1981200"/>
                </a:lnTo>
                <a:lnTo>
                  <a:pt x="859431" y="1566460"/>
                </a:lnTo>
                <a:lnTo>
                  <a:pt x="721719" y="1662514"/>
                </a:lnTo>
                <a:lnTo>
                  <a:pt x="268192" y="769344"/>
                </a:lnTo>
                <a:lnTo>
                  <a:pt x="161925" y="0"/>
                </a:lnTo>
                <a:lnTo>
                  <a:pt x="0" y="28575"/>
                </a:lnTo>
                <a:close/>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6" name="Grupp 15">
            <a:extLst>
              <a:ext uri="{FF2B5EF4-FFF2-40B4-BE49-F238E27FC236}">
                <a16:creationId xmlns:a16="http://schemas.microsoft.com/office/drawing/2014/main" id="{835FDDB0-9666-420F-82B8-B681CC521199}"/>
              </a:ext>
            </a:extLst>
          </p:cNvPr>
          <p:cNvGrpSpPr/>
          <p:nvPr/>
        </p:nvGrpSpPr>
        <p:grpSpPr>
          <a:xfrm>
            <a:off x="9266518" y="355942"/>
            <a:ext cx="2561168" cy="1000504"/>
            <a:chOff x="9266518" y="355942"/>
            <a:chExt cx="2561168" cy="1000504"/>
          </a:xfrm>
        </p:grpSpPr>
        <p:pic>
          <p:nvPicPr>
            <p:cNvPr id="23" name="Bildobjekt 22">
              <a:extLst>
                <a:ext uri="{FF2B5EF4-FFF2-40B4-BE49-F238E27FC236}">
                  <a16:creationId xmlns:a16="http://schemas.microsoft.com/office/drawing/2014/main" id="{8857AF1C-3D6F-4FC5-A636-B094E3D0369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74986" y="355942"/>
              <a:ext cx="2552700" cy="494109"/>
            </a:xfrm>
            <a:prstGeom prst="rect">
              <a:avLst/>
            </a:prstGeom>
            <a:ln w="6350">
              <a:solidFill>
                <a:schemeClr val="tx1"/>
              </a:solidFill>
            </a:ln>
          </p:spPr>
        </p:pic>
        <p:sp>
          <p:nvSpPr>
            <p:cNvPr id="10" name="Rektangel 9">
              <a:extLst>
                <a:ext uri="{FF2B5EF4-FFF2-40B4-BE49-F238E27FC236}">
                  <a16:creationId xmlns:a16="http://schemas.microsoft.com/office/drawing/2014/main" id="{B8C630A1-E3F0-4062-A2AE-9946AA7D49F2}"/>
                </a:ext>
              </a:extLst>
            </p:cNvPr>
            <p:cNvSpPr/>
            <p:nvPr/>
          </p:nvSpPr>
          <p:spPr>
            <a:xfrm>
              <a:off x="9266518" y="849503"/>
              <a:ext cx="2561167" cy="50694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213A8514-4C06-4DC2-8955-BC41033A22AB}"/>
                </a:ext>
              </a:extLst>
            </p:cNvPr>
            <p:cNvSpPr txBox="1"/>
            <p:nvPr/>
          </p:nvSpPr>
          <p:spPr>
            <a:xfrm>
              <a:off x="9806609" y="830215"/>
              <a:ext cx="1698160" cy="506943"/>
            </a:xfrm>
            <a:prstGeom prst="rect">
              <a:avLst/>
            </a:prstGeom>
            <a:noFill/>
          </p:spPr>
          <p:txBody>
            <a:bodyPr wrap="square" lIns="0" rtlCol="0" anchor="t" anchorCtr="0">
              <a:noAutofit/>
            </a:bodyPr>
            <a:lstStyle/>
            <a:p>
              <a:pPr>
                <a:lnSpc>
                  <a:spcPts val="1600"/>
                </a:lnSpc>
                <a:buSzPct val="85000"/>
              </a:pPr>
              <a:r>
                <a:rPr lang="sv-SE" sz="1000" dirty="0">
                  <a:latin typeface="Franklin Gothic Book" panose="020B0503020102020204" pitchFamily="34" charset="0"/>
                </a:rPr>
                <a:t>Bebyggelse medges</a:t>
              </a:r>
            </a:p>
            <a:p>
              <a:pPr>
                <a:lnSpc>
                  <a:spcPts val="1600"/>
                </a:lnSpc>
                <a:spcAft>
                  <a:spcPts val="1200"/>
                </a:spcAft>
                <a:buSzPct val="85000"/>
              </a:pPr>
              <a:r>
                <a:rPr lang="sv-SE" sz="1000" dirty="0">
                  <a:latin typeface="Franklin Gothic Book" panose="020B0503020102020204" pitchFamily="34" charset="0"/>
                </a:rPr>
                <a:t>Parkering medges inte</a:t>
              </a:r>
            </a:p>
          </p:txBody>
        </p:sp>
        <p:cxnSp>
          <p:nvCxnSpPr>
            <p:cNvPr id="13" name="Rak koppling 12">
              <a:extLst>
                <a:ext uri="{FF2B5EF4-FFF2-40B4-BE49-F238E27FC236}">
                  <a16:creationId xmlns:a16="http://schemas.microsoft.com/office/drawing/2014/main" id="{1E01D69A-D85D-41BE-9B86-75035D4C4416}"/>
                </a:ext>
              </a:extLst>
            </p:cNvPr>
            <p:cNvCxnSpPr/>
            <p:nvPr/>
          </p:nvCxnSpPr>
          <p:spPr>
            <a:xfrm>
              <a:off x="9388339" y="1182169"/>
              <a:ext cx="337277" cy="0"/>
            </a:xfrm>
            <a:prstGeom prst="line">
              <a:avLst/>
            </a:prstGeom>
            <a:ln w="444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2B0AA28-96E0-4468-8A21-E6C28D835956}"/>
                </a:ext>
              </a:extLst>
            </p:cNvPr>
            <p:cNvCxnSpPr/>
            <p:nvPr/>
          </p:nvCxnSpPr>
          <p:spPr>
            <a:xfrm>
              <a:off x="9388338" y="987437"/>
              <a:ext cx="337277"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290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40001" y="738076"/>
            <a:ext cx="4879724" cy="4863654"/>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Aktuellt planområde är utpekat som utvecklingsområde för bostäder i fördjupad översiktsplan för Björkö (FÖP Björkö). Kommunstyrelsen fattade beslut om planstart i februari 2024.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Planområdet är något minskat i öster och utökat norrut i förhållande till föreslaget utvecklingsområde B2 </a:t>
            </a:r>
            <a:r>
              <a:rPr lang="sv-SE" sz="1600" dirty="0" err="1">
                <a:latin typeface="Franklin Gothic Book" panose="020B0503020102020204" pitchFamily="34" charset="0"/>
              </a:rPr>
              <a:t>Vitsippevägen</a:t>
            </a:r>
            <a:r>
              <a:rPr lang="sv-SE" sz="1600" dirty="0">
                <a:latin typeface="Franklin Gothic Book" panose="020B0503020102020204" pitchFamily="34" charset="0"/>
              </a:rPr>
              <a:t> i FÖP Björkö. Syftet med utökningen är att möjliggöra ytterligare yta för bostadsändamål.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Avsikten med detaljplanen är att pröva markens lämplighet för nya bostäder. Målet är dels att öka utbudet och variationen av bostäder inom kommunen och dels att skapa förutsättningar för bostadsutveckling i ett kollektivtrafiknära läge.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Rekommendationer i FÖP Björkö ligger till grund för hur planförslaget är utformat. </a:t>
            </a:r>
          </a:p>
          <a:p>
            <a:pPr marL="285750" indent="-285750">
              <a:lnSpc>
                <a:spcPts val="2000"/>
              </a:lnSpc>
              <a:spcAft>
                <a:spcPts val="1200"/>
              </a:spcAft>
              <a:buSzPct val="85000"/>
              <a:buFont typeface="Franklin Gothic Medium" panose="020B0603020102020204" pitchFamily="34" charset="0"/>
              <a:buChar char="●"/>
            </a:pPr>
            <a:endParaRPr lang="sv-SE" sz="1600" dirty="0">
              <a:latin typeface="Franklin Gothic Book" panose="020B0503020102020204" pitchFamily="34" charset="0"/>
            </a:endParaRPr>
          </a:p>
        </p:txBody>
      </p:sp>
      <p:pic>
        <p:nvPicPr>
          <p:cNvPr id="11" name="Bildobjekt 10">
            <a:extLst>
              <a:ext uri="{FF2B5EF4-FFF2-40B4-BE49-F238E27FC236}">
                <a16:creationId xmlns:a16="http://schemas.microsoft.com/office/drawing/2014/main" id="{DF8FE462-117D-4BD6-B43F-96752EBFA8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72636" y="785701"/>
            <a:ext cx="2808000" cy="4069188"/>
          </a:xfrm>
          <a:prstGeom prst="rect">
            <a:avLst/>
          </a:prstGeom>
          <a:ln w="6350">
            <a:solidFill>
              <a:schemeClr val="tx1"/>
            </a:solidFill>
          </a:ln>
        </p:spPr>
      </p:pic>
      <p:pic>
        <p:nvPicPr>
          <p:cNvPr id="4" name="Bildobjekt 3">
            <a:extLst>
              <a:ext uri="{FF2B5EF4-FFF2-40B4-BE49-F238E27FC236}">
                <a16:creationId xmlns:a16="http://schemas.microsoft.com/office/drawing/2014/main" id="{2325C5B9-A5D9-47ED-B69D-4E65C552EE1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31999" y="785701"/>
            <a:ext cx="2808000" cy="4069430"/>
          </a:xfrm>
          <a:prstGeom prst="rect">
            <a:avLst/>
          </a:prstGeom>
          <a:ln w="6350">
            <a:solidFill>
              <a:schemeClr val="tx1"/>
            </a:solidFill>
          </a:ln>
        </p:spPr>
      </p:pic>
      <p:sp>
        <p:nvSpPr>
          <p:cNvPr id="13" name="Rektangel 12">
            <a:extLst>
              <a:ext uri="{FF2B5EF4-FFF2-40B4-BE49-F238E27FC236}">
                <a16:creationId xmlns:a16="http://schemas.microsoft.com/office/drawing/2014/main" id="{75C21774-6988-4E61-B0DD-6E2A79A7C532}"/>
              </a:ext>
            </a:extLst>
          </p:cNvPr>
          <p:cNvSpPr/>
          <p:nvPr/>
        </p:nvSpPr>
        <p:spPr>
          <a:xfrm>
            <a:off x="5821561" y="4854889"/>
            <a:ext cx="2818438" cy="226591"/>
          </a:xfrm>
          <a:prstGeom prst="rect">
            <a:avLst/>
          </a:prstGeom>
        </p:spPr>
        <p:txBody>
          <a:bodyPr wrap="square" lIns="0" tIns="72000" rIns="0" bIns="0">
            <a:spAutoFit/>
          </a:bodyPr>
          <a:lstStyle/>
          <a:p>
            <a:r>
              <a:rPr lang="sv-SE" sz="1000" dirty="0">
                <a:latin typeface="Franklin Gothic Book" panose="020B0503020102020204" pitchFamily="34" charset="0"/>
              </a:rPr>
              <a:t>Utvecklingsområde B2, FÖP Björkö.</a:t>
            </a:r>
          </a:p>
        </p:txBody>
      </p:sp>
      <p:sp>
        <p:nvSpPr>
          <p:cNvPr id="14" name="Rektangel 13">
            <a:extLst>
              <a:ext uri="{FF2B5EF4-FFF2-40B4-BE49-F238E27FC236}">
                <a16:creationId xmlns:a16="http://schemas.microsoft.com/office/drawing/2014/main" id="{0222F76E-BDC9-4F1D-AB36-2CDAC35034CD}"/>
              </a:ext>
            </a:extLst>
          </p:cNvPr>
          <p:cNvSpPr/>
          <p:nvPr/>
        </p:nvSpPr>
        <p:spPr>
          <a:xfrm>
            <a:off x="8886295" y="4854890"/>
            <a:ext cx="2794341" cy="226746"/>
          </a:xfrm>
          <a:prstGeom prst="rect">
            <a:avLst/>
          </a:prstGeom>
        </p:spPr>
        <p:txBody>
          <a:bodyPr wrap="square" lIns="0" tIns="72000" rIns="0" bIns="0">
            <a:spAutoFit/>
          </a:bodyPr>
          <a:lstStyle/>
          <a:p>
            <a:r>
              <a:rPr lang="sv-SE" sz="1000" dirty="0">
                <a:latin typeface="Franklin Gothic Book" panose="020B0503020102020204" pitchFamily="34" charset="0"/>
              </a:rPr>
              <a:t>Planområde i aktuellt planförslag.</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Bakgrund</a:t>
            </a:r>
          </a:p>
        </p:txBody>
      </p:sp>
    </p:spTree>
    <p:extLst>
      <p:ext uri="{BB962C8B-B14F-4D97-AF65-F5344CB8AC3E}">
        <p14:creationId xmlns:p14="http://schemas.microsoft.com/office/powerpoint/2010/main" val="334856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Illustration – två volymer</a:t>
            </a:r>
          </a:p>
        </p:txBody>
      </p:sp>
      <p:pic>
        <p:nvPicPr>
          <p:cNvPr id="4" name="Bildobjekt 3">
            <a:extLst>
              <a:ext uri="{FF2B5EF4-FFF2-40B4-BE49-F238E27FC236}">
                <a16:creationId xmlns:a16="http://schemas.microsoft.com/office/drawing/2014/main" id="{E7E86D7D-549B-4092-940A-0EA039269A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16530" y="415619"/>
            <a:ext cx="4081861" cy="5400000"/>
          </a:xfrm>
          <a:prstGeom prst="rect">
            <a:avLst/>
          </a:prstGeom>
          <a:ln w="6350">
            <a:solidFill>
              <a:schemeClr val="tx1"/>
            </a:solidFill>
          </a:ln>
        </p:spPr>
      </p:pic>
      <p:pic>
        <p:nvPicPr>
          <p:cNvPr id="6" name="Bildobjekt 5">
            <a:extLst>
              <a:ext uri="{FF2B5EF4-FFF2-40B4-BE49-F238E27FC236}">
                <a16:creationId xmlns:a16="http://schemas.microsoft.com/office/drawing/2014/main" id="{290481E6-5932-4C5E-9473-4127B1DC57D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62844" y="415619"/>
            <a:ext cx="4079546" cy="5400000"/>
          </a:xfrm>
          <a:prstGeom prst="rect">
            <a:avLst/>
          </a:prstGeom>
          <a:ln w="6350">
            <a:solidFill>
              <a:schemeClr val="tx1"/>
            </a:solidFill>
          </a:ln>
        </p:spPr>
      </p:pic>
      <p:sp>
        <p:nvSpPr>
          <p:cNvPr id="28" name="Ellips 27">
            <a:extLst>
              <a:ext uri="{FF2B5EF4-FFF2-40B4-BE49-F238E27FC236}">
                <a16:creationId xmlns:a16="http://schemas.microsoft.com/office/drawing/2014/main" id="{CEB009E0-8326-4C30-B5FA-F739B4049EA5}"/>
              </a:ext>
            </a:extLst>
          </p:cNvPr>
          <p:cNvSpPr>
            <a:spLocks noChangeAspect="1"/>
          </p:cNvSpPr>
          <p:nvPr/>
        </p:nvSpPr>
        <p:spPr>
          <a:xfrm>
            <a:off x="4022429" y="1603614"/>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3</a:t>
            </a:r>
          </a:p>
        </p:txBody>
      </p:sp>
      <p:sp>
        <p:nvSpPr>
          <p:cNvPr id="29" name="Ellips 28">
            <a:extLst>
              <a:ext uri="{FF2B5EF4-FFF2-40B4-BE49-F238E27FC236}">
                <a16:creationId xmlns:a16="http://schemas.microsoft.com/office/drawing/2014/main" id="{F5A9C1D6-7DA0-401A-B1CC-DB89B038540D}"/>
              </a:ext>
            </a:extLst>
          </p:cNvPr>
          <p:cNvSpPr>
            <a:spLocks noChangeAspect="1"/>
          </p:cNvSpPr>
          <p:nvPr/>
        </p:nvSpPr>
        <p:spPr>
          <a:xfrm>
            <a:off x="5275536" y="1794428"/>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2</a:t>
            </a:r>
          </a:p>
        </p:txBody>
      </p:sp>
      <p:cxnSp>
        <p:nvCxnSpPr>
          <p:cNvPr id="15" name="Rak koppling 14">
            <a:extLst>
              <a:ext uri="{FF2B5EF4-FFF2-40B4-BE49-F238E27FC236}">
                <a16:creationId xmlns:a16="http://schemas.microsoft.com/office/drawing/2014/main" id="{4F4787BE-2028-4EEA-87F1-DB54E7BE9540}"/>
              </a:ext>
            </a:extLst>
          </p:cNvPr>
          <p:cNvCxnSpPr>
            <a:cxnSpLocks/>
            <a:stCxn id="28" idx="6"/>
          </p:cNvCxnSpPr>
          <p:nvPr/>
        </p:nvCxnSpPr>
        <p:spPr>
          <a:xfrm>
            <a:off x="4202429" y="1693614"/>
            <a:ext cx="2743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Ellips 37">
            <a:extLst>
              <a:ext uri="{FF2B5EF4-FFF2-40B4-BE49-F238E27FC236}">
                <a16:creationId xmlns:a16="http://schemas.microsoft.com/office/drawing/2014/main" id="{EBA49E35-7D2C-4814-A59D-2FAE2CE74AF6}"/>
              </a:ext>
            </a:extLst>
          </p:cNvPr>
          <p:cNvSpPr>
            <a:spLocks noChangeAspect="1"/>
          </p:cNvSpPr>
          <p:nvPr/>
        </p:nvSpPr>
        <p:spPr>
          <a:xfrm>
            <a:off x="3973704" y="1345042"/>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1</a:t>
            </a:r>
          </a:p>
        </p:txBody>
      </p:sp>
      <p:cxnSp>
        <p:nvCxnSpPr>
          <p:cNvPr id="39" name="Rak koppling 38">
            <a:extLst>
              <a:ext uri="{FF2B5EF4-FFF2-40B4-BE49-F238E27FC236}">
                <a16:creationId xmlns:a16="http://schemas.microsoft.com/office/drawing/2014/main" id="{9F110B2D-0083-4D34-AEE1-CEE20777EC35}"/>
              </a:ext>
            </a:extLst>
          </p:cNvPr>
          <p:cNvCxnSpPr>
            <a:cxnSpLocks/>
            <a:stCxn id="38" idx="6"/>
          </p:cNvCxnSpPr>
          <p:nvPr/>
        </p:nvCxnSpPr>
        <p:spPr>
          <a:xfrm>
            <a:off x="4153704" y="1435042"/>
            <a:ext cx="473888" cy="3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Ellips 53">
            <a:extLst>
              <a:ext uri="{FF2B5EF4-FFF2-40B4-BE49-F238E27FC236}">
                <a16:creationId xmlns:a16="http://schemas.microsoft.com/office/drawing/2014/main" id="{002B8F48-B753-4C1D-99B7-8E0ADDBA5C45}"/>
              </a:ext>
            </a:extLst>
          </p:cNvPr>
          <p:cNvSpPr>
            <a:spLocks noChangeAspect="1"/>
          </p:cNvSpPr>
          <p:nvPr/>
        </p:nvSpPr>
        <p:spPr>
          <a:xfrm>
            <a:off x="3887979" y="726082"/>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4</a:t>
            </a:r>
          </a:p>
        </p:txBody>
      </p:sp>
      <p:cxnSp>
        <p:nvCxnSpPr>
          <p:cNvPr id="55" name="Rak koppling 54">
            <a:extLst>
              <a:ext uri="{FF2B5EF4-FFF2-40B4-BE49-F238E27FC236}">
                <a16:creationId xmlns:a16="http://schemas.microsoft.com/office/drawing/2014/main" id="{A2D17D55-4241-452D-8BD7-79C22B6AAC8E}"/>
              </a:ext>
            </a:extLst>
          </p:cNvPr>
          <p:cNvCxnSpPr>
            <a:cxnSpLocks/>
            <a:stCxn id="54" idx="6"/>
          </p:cNvCxnSpPr>
          <p:nvPr/>
        </p:nvCxnSpPr>
        <p:spPr>
          <a:xfrm>
            <a:off x="4067979" y="816082"/>
            <a:ext cx="2992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ak koppling 56">
            <a:extLst>
              <a:ext uri="{FF2B5EF4-FFF2-40B4-BE49-F238E27FC236}">
                <a16:creationId xmlns:a16="http://schemas.microsoft.com/office/drawing/2014/main" id="{5D94FBD8-459A-4145-A23A-98E891DD385F}"/>
              </a:ext>
            </a:extLst>
          </p:cNvPr>
          <p:cNvCxnSpPr>
            <a:cxnSpLocks/>
          </p:cNvCxnSpPr>
          <p:nvPr/>
        </p:nvCxnSpPr>
        <p:spPr>
          <a:xfrm>
            <a:off x="4947180" y="1886505"/>
            <a:ext cx="3283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Ellips 57">
            <a:extLst>
              <a:ext uri="{FF2B5EF4-FFF2-40B4-BE49-F238E27FC236}">
                <a16:creationId xmlns:a16="http://schemas.microsoft.com/office/drawing/2014/main" id="{D5EFDB08-0E8C-4713-B03F-3409C68215C7}"/>
              </a:ext>
            </a:extLst>
          </p:cNvPr>
          <p:cNvSpPr>
            <a:spLocks noChangeAspect="1"/>
          </p:cNvSpPr>
          <p:nvPr/>
        </p:nvSpPr>
        <p:spPr>
          <a:xfrm>
            <a:off x="5615617" y="4114034"/>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2</a:t>
            </a:r>
          </a:p>
        </p:txBody>
      </p:sp>
      <p:cxnSp>
        <p:nvCxnSpPr>
          <p:cNvPr id="59" name="Rak koppling 58">
            <a:extLst>
              <a:ext uri="{FF2B5EF4-FFF2-40B4-BE49-F238E27FC236}">
                <a16:creationId xmlns:a16="http://schemas.microsoft.com/office/drawing/2014/main" id="{22EC50B6-32E0-4CCE-BDAA-6FED65294C62}"/>
              </a:ext>
            </a:extLst>
          </p:cNvPr>
          <p:cNvCxnSpPr>
            <a:cxnSpLocks/>
          </p:cNvCxnSpPr>
          <p:nvPr/>
        </p:nvCxnSpPr>
        <p:spPr>
          <a:xfrm>
            <a:off x="5322154" y="4206111"/>
            <a:ext cx="29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ruta 66">
            <a:extLst>
              <a:ext uri="{FF2B5EF4-FFF2-40B4-BE49-F238E27FC236}">
                <a16:creationId xmlns:a16="http://schemas.microsoft.com/office/drawing/2014/main" id="{1FD8C50D-CCEA-498A-89B8-64CE2960B857}"/>
              </a:ext>
            </a:extLst>
          </p:cNvPr>
          <p:cNvSpPr txBox="1"/>
          <p:nvPr/>
        </p:nvSpPr>
        <p:spPr>
          <a:xfrm>
            <a:off x="540000" y="432000"/>
            <a:ext cx="2412078" cy="5498850"/>
          </a:xfrm>
          <a:prstGeom prst="rect">
            <a:avLst/>
          </a:prstGeom>
          <a:noFill/>
        </p:spPr>
        <p:txBody>
          <a:bodyPr wrap="square" lIns="0" rtlCol="0" anchor="t" anchorCtr="0">
            <a:noAutofit/>
          </a:bodyPr>
          <a:lstStyle/>
          <a:p>
            <a:pPr>
              <a:lnSpc>
                <a:spcPts val="2000"/>
              </a:lnSpc>
              <a:spcAft>
                <a:spcPts val="1200"/>
              </a:spcAft>
              <a:buSzPct val="85000"/>
            </a:pPr>
            <a:r>
              <a:rPr lang="sv-SE" sz="1600" dirty="0">
                <a:latin typeface="Franklin Gothic Demi" panose="020B0703020102020204" pitchFamily="34" charset="0"/>
              </a:rPr>
              <a:t>Byggrätter centralt</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Boendeparkering + tillgänglig parkering</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Cykelhus/förråd</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Avfallshantering</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Transformatorstation</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Diken för dagvatten</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Parkering för campingverksamhet (inte boendeparkering)</a:t>
            </a:r>
          </a:p>
        </p:txBody>
      </p:sp>
      <p:sp>
        <p:nvSpPr>
          <p:cNvPr id="70" name="Ellips 69">
            <a:extLst>
              <a:ext uri="{FF2B5EF4-FFF2-40B4-BE49-F238E27FC236}">
                <a16:creationId xmlns:a16="http://schemas.microsoft.com/office/drawing/2014/main" id="{AC728953-3309-4DBA-8CED-CC9BF22473DD}"/>
              </a:ext>
            </a:extLst>
          </p:cNvPr>
          <p:cNvSpPr>
            <a:spLocks noChangeAspect="1"/>
          </p:cNvSpPr>
          <p:nvPr/>
        </p:nvSpPr>
        <p:spPr>
          <a:xfrm>
            <a:off x="8730688" y="3390181"/>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3</a:t>
            </a:r>
          </a:p>
        </p:txBody>
      </p:sp>
      <p:cxnSp>
        <p:nvCxnSpPr>
          <p:cNvPr id="72" name="Rak koppling 71">
            <a:extLst>
              <a:ext uri="{FF2B5EF4-FFF2-40B4-BE49-F238E27FC236}">
                <a16:creationId xmlns:a16="http://schemas.microsoft.com/office/drawing/2014/main" id="{C89423BB-11A1-4683-9F17-F039D16CC9C8}"/>
              </a:ext>
            </a:extLst>
          </p:cNvPr>
          <p:cNvCxnSpPr>
            <a:cxnSpLocks/>
          </p:cNvCxnSpPr>
          <p:nvPr/>
        </p:nvCxnSpPr>
        <p:spPr>
          <a:xfrm flipV="1">
            <a:off x="8879681" y="3159125"/>
            <a:ext cx="172879" cy="253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Ellips 86">
            <a:extLst>
              <a:ext uri="{FF2B5EF4-FFF2-40B4-BE49-F238E27FC236}">
                <a16:creationId xmlns:a16="http://schemas.microsoft.com/office/drawing/2014/main" id="{5EE58EA7-3DA4-41AB-B2E9-3370B9A54E82}"/>
              </a:ext>
            </a:extLst>
          </p:cNvPr>
          <p:cNvSpPr>
            <a:spLocks noChangeAspect="1"/>
          </p:cNvSpPr>
          <p:nvPr/>
        </p:nvSpPr>
        <p:spPr>
          <a:xfrm>
            <a:off x="4357592" y="3777027"/>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88" name="Rak koppling 87">
            <a:extLst>
              <a:ext uri="{FF2B5EF4-FFF2-40B4-BE49-F238E27FC236}">
                <a16:creationId xmlns:a16="http://schemas.microsoft.com/office/drawing/2014/main" id="{6FDCA16D-A6A9-4065-99A6-9B07CCD37C40}"/>
              </a:ext>
            </a:extLst>
          </p:cNvPr>
          <p:cNvCxnSpPr>
            <a:cxnSpLocks/>
          </p:cNvCxnSpPr>
          <p:nvPr/>
        </p:nvCxnSpPr>
        <p:spPr>
          <a:xfrm>
            <a:off x="4537592" y="3867027"/>
            <a:ext cx="2616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Ellips 88">
            <a:extLst>
              <a:ext uri="{FF2B5EF4-FFF2-40B4-BE49-F238E27FC236}">
                <a16:creationId xmlns:a16="http://schemas.microsoft.com/office/drawing/2014/main" id="{EC699FE3-4366-4477-AFEA-A2B78E37ECD8}"/>
              </a:ext>
            </a:extLst>
          </p:cNvPr>
          <p:cNvSpPr>
            <a:spLocks noChangeAspect="1"/>
          </p:cNvSpPr>
          <p:nvPr/>
        </p:nvSpPr>
        <p:spPr>
          <a:xfrm>
            <a:off x="3928279" y="1050627"/>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90" name="Rak koppling 89">
            <a:extLst>
              <a:ext uri="{FF2B5EF4-FFF2-40B4-BE49-F238E27FC236}">
                <a16:creationId xmlns:a16="http://schemas.microsoft.com/office/drawing/2014/main" id="{6E45408C-2A7F-44D3-AE01-1B91C672EC97}"/>
              </a:ext>
            </a:extLst>
          </p:cNvPr>
          <p:cNvCxnSpPr>
            <a:cxnSpLocks/>
          </p:cNvCxnSpPr>
          <p:nvPr/>
        </p:nvCxnSpPr>
        <p:spPr>
          <a:xfrm>
            <a:off x="4108279" y="1140627"/>
            <a:ext cx="2616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Ellips 121">
            <a:extLst>
              <a:ext uri="{FF2B5EF4-FFF2-40B4-BE49-F238E27FC236}">
                <a16:creationId xmlns:a16="http://schemas.microsoft.com/office/drawing/2014/main" id="{BE44F101-6D19-46CC-91D5-89089972A62D}"/>
              </a:ext>
            </a:extLst>
          </p:cNvPr>
          <p:cNvSpPr>
            <a:spLocks noChangeAspect="1"/>
          </p:cNvSpPr>
          <p:nvPr/>
        </p:nvSpPr>
        <p:spPr>
          <a:xfrm>
            <a:off x="4439972" y="4189463"/>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1</a:t>
            </a:r>
          </a:p>
        </p:txBody>
      </p:sp>
      <p:cxnSp>
        <p:nvCxnSpPr>
          <p:cNvPr id="123" name="Rak koppling 122">
            <a:extLst>
              <a:ext uri="{FF2B5EF4-FFF2-40B4-BE49-F238E27FC236}">
                <a16:creationId xmlns:a16="http://schemas.microsoft.com/office/drawing/2014/main" id="{E15A8253-E0D3-401E-8966-10AFC4B64EDD}"/>
              </a:ext>
            </a:extLst>
          </p:cNvPr>
          <p:cNvCxnSpPr>
            <a:cxnSpLocks/>
            <a:stCxn id="122" idx="6"/>
          </p:cNvCxnSpPr>
          <p:nvPr/>
        </p:nvCxnSpPr>
        <p:spPr>
          <a:xfrm>
            <a:off x="4619972" y="4279463"/>
            <a:ext cx="496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 name="Grupp 168">
            <a:extLst>
              <a:ext uri="{FF2B5EF4-FFF2-40B4-BE49-F238E27FC236}">
                <a16:creationId xmlns:a16="http://schemas.microsoft.com/office/drawing/2014/main" id="{F24C8433-BCCD-41D7-8841-0300DDDFC141}"/>
              </a:ext>
            </a:extLst>
          </p:cNvPr>
          <p:cNvGrpSpPr/>
          <p:nvPr/>
        </p:nvGrpSpPr>
        <p:grpSpPr>
          <a:xfrm>
            <a:off x="5752062" y="5462617"/>
            <a:ext cx="1503468" cy="217948"/>
            <a:chOff x="6150445" y="5693464"/>
            <a:chExt cx="1503468" cy="217948"/>
          </a:xfrm>
        </p:grpSpPr>
        <p:cxnSp>
          <p:nvCxnSpPr>
            <p:cNvPr id="159" name="Rak koppling 158">
              <a:extLst>
                <a:ext uri="{FF2B5EF4-FFF2-40B4-BE49-F238E27FC236}">
                  <a16:creationId xmlns:a16="http://schemas.microsoft.com/office/drawing/2014/main" id="{7A32C761-DC32-48B3-8A04-5979684E84B4}"/>
                </a:ext>
              </a:extLst>
            </p:cNvPr>
            <p:cNvCxnSpPr/>
            <p:nvPr/>
          </p:nvCxnSpPr>
          <p:spPr>
            <a:xfrm>
              <a:off x="6233989" y="5909031"/>
              <a:ext cx="1214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Rak koppling 160">
              <a:extLst>
                <a:ext uri="{FF2B5EF4-FFF2-40B4-BE49-F238E27FC236}">
                  <a16:creationId xmlns:a16="http://schemas.microsoft.com/office/drawing/2014/main" id="{152AFCA8-E182-49C1-82F9-59C8981787D6}"/>
                </a:ext>
              </a:extLst>
            </p:cNvPr>
            <p:cNvCxnSpPr/>
            <p:nvPr/>
          </p:nvCxnSpPr>
          <p:spPr>
            <a:xfrm flipV="1">
              <a:off x="6843467" y="5848350"/>
              <a:ext cx="0" cy="63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Rak koppling 162">
              <a:extLst>
                <a:ext uri="{FF2B5EF4-FFF2-40B4-BE49-F238E27FC236}">
                  <a16:creationId xmlns:a16="http://schemas.microsoft.com/office/drawing/2014/main" id="{CCA8D1E5-C9BA-4433-9797-E2038E92126F}"/>
                </a:ext>
              </a:extLst>
            </p:cNvPr>
            <p:cNvCxnSpPr/>
            <p:nvPr/>
          </p:nvCxnSpPr>
          <p:spPr>
            <a:xfrm flipV="1">
              <a:off x="6233989" y="5846544"/>
              <a:ext cx="0" cy="63062"/>
            </a:xfrm>
            <a:prstGeom prst="line">
              <a:avLst/>
            </a:prstGeom>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4" name="Rak koppling 163">
              <a:extLst>
                <a:ext uri="{FF2B5EF4-FFF2-40B4-BE49-F238E27FC236}">
                  <a16:creationId xmlns:a16="http://schemas.microsoft.com/office/drawing/2014/main" id="{AA2172E3-D832-4AFD-BF3B-A082EEB889F8}"/>
                </a:ext>
              </a:extLst>
            </p:cNvPr>
            <p:cNvCxnSpPr/>
            <p:nvPr/>
          </p:nvCxnSpPr>
          <p:spPr>
            <a:xfrm flipV="1">
              <a:off x="7448183" y="5847119"/>
              <a:ext cx="0" cy="63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ruta 165">
              <a:extLst>
                <a:ext uri="{FF2B5EF4-FFF2-40B4-BE49-F238E27FC236}">
                  <a16:creationId xmlns:a16="http://schemas.microsoft.com/office/drawing/2014/main" id="{E0DF6DE9-9614-4553-B6D2-9D62DF7ADB2D}"/>
                </a:ext>
              </a:extLst>
            </p:cNvPr>
            <p:cNvSpPr txBox="1"/>
            <p:nvPr/>
          </p:nvSpPr>
          <p:spPr>
            <a:xfrm>
              <a:off x="6150445" y="5693464"/>
              <a:ext cx="177135"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0</a:t>
              </a:r>
            </a:p>
          </p:txBody>
        </p:sp>
        <p:sp>
          <p:nvSpPr>
            <p:cNvPr id="167" name="textruta 166">
              <a:extLst>
                <a:ext uri="{FF2B5EF4-FFF2-40B4-BE49-F238E27FC236}">
                  <a16:creationId xmlns:a16="http://schemas.microsoft.com/office/drawing/2014/main" id="{0C7B0F34-6391-4C9B-B9D9-261AE3388D6C}"/>
                </a:ext>
              </a:extLst>
            </p:cNvPr>
            <p:cNvSpPr txBox="1"/>
            <p:nvPr/>
          </p:nvSpPr>
          <p:spPr>
            <a:xfrm>
              <a:off x="6757665" y="5693464"/>
              <a:ext cx="177135"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25</a:t>
              </a:r>
            </a:p>
          </p:txBody>
        </p:sp>
        <p:sp>
          <p:nvSpPr>
            <p:cNvPr id="168" name="textruta 167">
              <a:extLst>
                <a:ext uri="{FF2B5EF4-FFF2-40B4-BE49-F238E27FC236}">
                  <a16:creationId xmlns:a16="http://schemas.microsoft.com/office/drawing/2014/main" id="{C9FFD5A4-5A0B-447E-9B32-5B30DA4DA6DE}"/>
                </a:ext>
              </a:extLst>
            </p:cNvPr>
            <p:cNvSpPr txBox="1"/>
            <p:nvPr/>
          </p:nvSpPr>
          <p:spPr>
            <a:xfrm>
              <a:off x="7294842" y="5693464"/>
              <a:ext cx="359071"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50 m</a:t>
              </a:r>
            </a:p>
          </p:txBody>
        </p:sp>
      </p:grpSp>
      <p:sp>
        <p:nvSpPr>
          <p:cNvPr id="205" name="Ellips 204">
            <a:extLst>
              <a:ext uri="{FF2B5EF4-FFF2-40B4-BE49-F238E27FC236}">
                <a16:creationId xmlns:a16="http://schemas.microsoft.com/office/drawing/2014/main" id="{8553FB1C-82DF-48E8-AC29-1D68DC24FFC7}"/>
              </a:ext>
            </a:extLst>
          </p:cNvPr>
          <p:cNvSpPr>
            <a:spLocks noChangeAspect="1"/>
          </p:cNvSpPr>
          <p:nvPr/>
        </p:nvSpPr>
        <p:spPr>
          <a:xfrm>
            <a:off x="5142154" y="5042353"/>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6</a:t>
            </a:r>
          </a:p>
        </p:txBody>
      </p:sp>
      <p:cxnSp>
        <p:nvCxnSpPr>
          <p:cNvPr id="209" name="Rak koppling 208">
            <a:extLst>
              <a:ext uri="{FF2B5EF4-FFF2-40B4-BE49-F238E27FC236}">
                <a16:creationId xmlns:a16="http://schemas.microsoft.com/office/drawing/2014/main" id="{AE3E7878-4E10-42A3-8428-02ACA67A1535}"/>
              </a:ext>
            </a:extLst>
          </p:cNvPr>
          <p:cNvCxnSpPr>
            <a:cxnSpLocks/>
            <a:stCxn id="205" idx="0"/>
          </p:cNvCxnSpPr>
          <p:nvPr/>
        </p:nvCxnSpPr>
        <p:spPr>
          <a:xfrm flipV="1">
            <a:off x="5232154" y="4724401"/>
            <a:ext cx="0" cy="31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Ellips 212">
            <a:extLst>
              <a:ext uri="{FF2B5EF4-FFF2-40B4-BE49-F238E27FC236}">
                <a16:creationId xmlns:a16="http://schemas.microsoft.com/office/drawing/2014/main" id="{C5E14B93-AE07-4D77-8159-A31786776A38}"/>
              </a:ext>
            </a:extLst>
          </p:cNvPr>
          <p:cNvSpPr>
            <a:spLocks noChangeAspect="1"/>
          </p:cNvSpPr>
          <p:nvPr/>
        </p:nvSpPr>
        <p:spPr>
          <a:xfrm>
            <a:off x="9619535" y="1791763"/>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2</a:t>
            </a:r>
          </a:p>
        </p:txBody>
      </p:sp>
      <p:sp>
        <p:nvSpPr>
          <p:cNvPr id="215" name="Ellips 214">
            <a:extLst>
              <a:ext uri="{FF2B5EF4-FFF2-40B4-BE49-F238E27FC236}">
                <a16:creationId xmlns:a16="http://schemas.microsoft.com/office/drawing/2014/main" id="{3F695087-5714-4318-8432-D5558DA79BB3}"/>
              </a:ext>
            </a:extLst>
          </p:cNvPr>
          <p:cNvSpPr>
            <a:spLocks noChangeAspect="1"/>
          </p:cNvSpPr>
          <p:nvPr/>
        </p:nvSpPr>
        <p:spPr>
          <a:xfrm>
            <a:off x="8317703" y="1342377"/>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1</a:t>
            </a:r>
          </a:p>
        </p:txBody>
      </p:sp>
      <p:cxnSp>
        <p:nvCxnSpPr>
          <p:cNvPr id="216" name="Rak koppling 215">
            <a:extLst>
              <a:ext uri="{FF2B5EF4-FFF2-40B4-BE49-F238E27FC236}">
                <a16:creationId xmlns:a16="http://schemas.microsoft.com/office/drawing/2014/main" id="{AD8E8E5C-7BF7-4F1B-8D72-41155D3C0F5A}"/>
              </a:ext>
            </a:extLst>
          </p:cNvPr>
          <p:cNvCxnSpPr>
            <a:cxnSpLocks/>
            <a:stCxn id="215" idx="6"/>
          </p:cNvCxnSpPr>
          <p:nvPr/>
        </p:nvCxnSpPr>
        <p:spPr>
          <a:xfrm>
            <a:off x="8497703" y="1432377"/>
            <a:ext cx="473888" cy="3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Ellips 216">
            <a:extLst>
              <a:ext uri="{FF2B5EF4-FFF2-40B4-BE49-F238E27FC236}">
                <a16:creationId xmlns:a16="http://schemas.microsoft.com/office/drawing/2014/main" id="{9715DC20-B1F6-47C9-A514-6CD5591A5379}"/>
              </a:ext>
            </a:extLst>
          </p:cNvPr>
          <p:cNvSpPr>
            <a:spLocks noChangeAspect="1"/>
          </p:cNvSpPr>
          <p:nvPr/>
        </p:nvSpPr>
        <p:spPr>
          <a:xfrm>
            <a:off x="8231978" y="723417"/>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4</a:t>
            </a:r>
          </a:p>
        </p:txBody>
      </p:sp>
      <p:cxnSp>
        <p:nvCxnSpPr>
          <p:cNvPr id="218" name="Rak koppling 217">
            <a:extLst>
              <a:ext uri="{FF2B5EF4-FFF2-40B4-BE49-F238E27FC236}">
                <a16:creationId xmlns:a16="http://schemas.microsoft.com/office/drawing/2014/main" id="{8735655C-D200-4AA6-A0E8-3337F298AA3B}"/>
              </a:ext>
            </a:extLst>
          </p:cNvPr>
          <p:cNvCxnSpPr>
            <a:cxnSpLocks/>
            <a:stCxn id="217" idx="6"/>
          </p:cNvCxnSpPr>
          <p:nvPr/>
        </p:nvCxnSpPr>
        <p:spPr>
          <a:xfrm>
            <a:off x="8411978" y="813417"/>
            <a:ext cx="2992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Rak koppling 218">
            <a:extLst>
              <a:ext uri="{FF2B5EF4-FFF2-40B4-BE49-F238E27FC236}">
                <a16:creationId xmlns:a16="http://schemas.microsoft.com/office/drawing/2014/main" id="{09398280-2D15-44D9-9F9B-720DC838A024}"/>
              </a:ext>
            </a:extLst>
          </p:cNvPr>
          <p:cNvCxnSpPr>
            <a:cxnSpLocks/>
          </p:cNvCxnSpPr>
          <p:nvPr/>
        </p:nvCxnSpPr>
        <p:spPr>
          <a:xfrm>
            <a:off x="9291179" y="1883840"/>
            <a:ext cx="3283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Ellips 219">
            <a:extLst>
              <a:ext uri="{FF2B5EF4-FFF2-40B4-BE49-F238E27FC236}">
                <a16:creationId xmlns:a16="http://schemas.microsoft.com/office/drawing/2014/main" id="{A00CC6C9-26BB-4278-BEF2-6A5DC3D3172A}"/>
              </a:ext>
            </a:extLst>
          </p:cNvPr>
          <p:cNvSpPr>
            <a:spLocks noChangeAspect="1"/>
          </p:cNvSpPr>
          <p:nvPr/>
        </p:nvSpPr>
        <p:spPr>
          <a:xfrm>
            <a:off x="9959616" y="4111369"/>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2</a:t>
            </a:r>
          </a:p>
        </p:txBody>
      </p:sp>
      <p:cxnSp>
        <p:nvCxnSpPr>
          <p:cNvPr id="221" name="Rak koppling 220">
            <a:extLst>
              <a:ext uri="{FF2B5EF4-FFF2-40B4-BE49-F238E27FC236}">
                <a16:creationId xmlns:a16="http://schemas.microsoft.com/office/drawing/2014/main" id="{72D7BA53-2E7F-43DC-9ACB-17899DB11608}"/>
              </a:ext>
            </a:extLst>
          </p:cNvPr>
          <p:cNvCxnSpPr>
            <a:cxnSpLocks/>
          </p:cNvCxnSpPr>
          <p:nvPr/>
        </p:nvCxnSpPr>
        <p:spPr>
          <a:xfrm>
            <a:off x="9666153" y="4203446"/>
            <a:ext cx="29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Ellips 223">
            <a:extLst>
              <a:ext uri="{FF2B5EF4-FFF2-40B4-BE49-F238E27FC236}">
                <a16:creationId xmlns:a16="http://schemas.microsoft.com/office/drawing/2014/main" id="{F5A4BEDE-D78E-44E7-BD55-129CE0761691}"/>
              </a:ext>
            </a:extLst>
          </p:cNvPr>
          <p:cNvSpPr>
            <a:spLocks noChangeAspect="1"/>
          </p:cNvSpPr>
          <p:nvPr/>
        </p:nvSpPr>
        <p:spPr>
          <a:xfrm>
            <a:off x="8701591" y="3774362"/>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225" name="Rak koppling 224">
            <a:extLst>
              <a:ext uri="{FF2B5EF4-FFF2-40B4-BE49-F238E27FC236}">
                <a16:creationId xmlns:a16="http://schemas.microsoft.com/office/drawing/2014/main" id="{4AF1DDE7-3D85-4C93-8542-292BCCB30163}"/>
              </a:ext>
            </a:extLst>
          </p:cNvPr>
          <p:cNvCxnSpPr>
            <a:cxnSpLocks/>
          </p:cNvCxnSpPr>
          <p:nvPr/>
        </p:nvCxnSpPr>
        <p:spPr>
          <a:xfrm>
            <a:off x="8881591" y="3864362"/>
            <a:ext cx="2616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Ellips 225">
            <a:extLst>
              <a:ext uri="{FF2B5EF4-FFF2-40B4-BE49-F238E27FC236}">
                <a16:creationId xmlns:a16="http://schemas.microsoft.com/office/drawing/2014/main" id="{B7813F8A-B164-4630-8632-860E732A0B66}"/>
              </a:ext>
            </a:extLst>
          </p:cNvPr>
          <p:cNvSpPr>
            <a:spLocks noChangeAspect="1"/>
          </p:cNvSpPr>
          <p:nvPr/>
        </p:nvSpPr>
        <p:spPr>
          <a:xfrm>
            <a:off x="8272278" y="1047962"/>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227" name="Rak koppling 226">
            <a:extLst>
              <a:ext uri="{FF2B5EF4-FFF2-40B4-BE49-F238E27FC236}">
                <a16:creationId xmlns:a16="http://schemas.microsoft.com/office/drawing/2014/main" id="{11E9F506-88E7-4293-AC90-6A0931EF72C9}"/>
              </a:ext>
            </a:extLst>
          </p:cNvPr>
          <p:cNvCxnSpPr>
            <a:cxnSpLocks/>
          </p:cNvCxnSpPr>
          <p:nvPr/>
        </p:nvCxnSpPr>
        <p:spPr>
          <a:xfrm>
            <a:off x="8452278" y="1137962"/>
            <a:ext cx="2616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Ellips 227">
            <a:extLst>
              <a:ext uri="{FF2B5EF4-FFF2-40B4-BE49-F238E27FC236}">
                <a16:creationId xmlns:a16="http://schemas.microsoft.com/office/drawing/2014/main" id="{0C31AAFA-EE61-4ABF-AE2D-D7E0E59E6308}"/>
              </a:ext>
            </a:extLst>
          </p:cNvPr>
          <p:cNvSpPr>
            <a:spLocks noChangeAspect="1"/>
          </p:cNvSpPr>
          <p:nvPr/>
        </p:nvSpPr>
        <p:spPr>
          <a:xfrm>
            <a:off x="8783971" y="4186798"/>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1</a:t>
            </a:r>
          </a:p>
        </p:txBody>
      </p:sp>
      <p:cxnSp>
        <p:nvCxnSpPr>
          <p:cNvPr id="229" name="Rak koppling 228">
            <a:extLst>
              <a:ext uri="{FF2B5EF4-FFF2-40B4-BE49-F238E27FC236}">
                <a16:creationId xmlns:a16="http://schemas.microsoft.com/office/drawing/2014/main" id="{313973C9-22E0-4043-89BC-22C44CCB6870}"/>
              </a:ext>
            </a:extLst>
          </p:cNvPr>
          <p:cNvCxnSpPr>
            <a:cxnSpLocks/>
            <a:stCxn id="228" idx="6"/>
          </p:cNvCxnSpPr>
          <p:nvPr/>
        </p:nvCxnSpPr>
        <p:spPr>
          <a:xfrm>
            <a:off x="8963971" y="4276798"/>
            <a:ext cx="496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0" name="Grupp 229">
            <a:extLst>
              <a:ext uri="{FF2B5EF4-FFF2-40B4-BE49-F238E27FC236}">
                <a16:creationId xmlns:a16="http://schemas.microsoft.com/office/drawing/2014/main" id="{AE29457B-145F-44AA-BD3B-1CA0D2B62CD9}"/>
              </a:ext>
            </a:extLst>
          </p:cNvPr>
          <p:cNvGrpSpPr/>
          <p:nvPr/>
        </p:nvGrpSpPr>
        <p:grpSpPr>
          <a:xfrm>
            <a:off x="10096061" y="5459952"/>
            <a:ext cx="1503468" cy="217948"/>
            <a:chOff x="6150445" y="5693464"/>
            <a:chExt cx="1503468" cy="217948"/>
          </a:xfrm>
        </p:grpSpPr>
        <p:cxnSp>
          <p:nvCxnSpPr>
            <p:cNvPr id="231" name="Rak koppling 230">
              <a:extLst>
                <a:ext uri="{FF2B5EF4-FFF2-40B4-BE49-F238E27FC236}">
                  <a16:creationId xmlns:a16="http://schemas.microsoft.com/office/drawing/2014/main" id="{B4B3CB59-E386-4EC9-A914-E58080C2B1F0}"/>
                </a:ext>
              </a:extLst>
            </p:cNvPr>
            <p:cNvCxnSpPr/>
            <p:nvPr/>
          </p:nvCxnSpPr>
          <p:spPr>
            <a:xfrm>
              <a:off x="6233989" y="5909031"/>
              <a:ext cx="1214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Rak koppling 231">
              <a:extLst>
                <a:ext uri="{FF2B5EF4-FFF2-40B4-BE49-F238E27FC236}">
                  <a16:creationId xmlns:a16="http://schemas.microsoft.com/office/drawing/2014/main" id="{4CDDC4F8-CBE0-435D-ABBA-3B75DE006111}"/>
                </a:ext>
              </a:extLst>
            </p:cNvPr>
            <p:cNvCxnSpPr/>
            <p:nvPr/>
          </p:nvCxnSpPr>
          <p:spPr>
            <a:xfrm flipV="1">
              <a:off x="6843467" y="5848350"/>
              <a:ext cx="0" cy="63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Rak koppling 232">
              <a:extLst>
                <a:ext uri="{FF2B5EF4-FFF2-40B4-BE49-F238E27FC236}">
                  <a16:creationId xmlns:a16="http://schemas.microsoft.com/office/drawing/2014/main" id="{CA59DBBB-7159-4C2B-AC28-B8F0457A25B9}"/>
                </a:ext>
              </a:extLst>
            </p:cNvPr>
            <p:cNvCxnSpPr/>
            <p:nvPr/>
          </p:nvCxnSpPr>
          <p:spPr>
            <a:xfrm flipV="1">
              <a:off x="6233989" y="5846544"/>
              <a:ext cx="0" cy="63062"/>
            </a:xfrm>
            <a:prstGeom prst="line">
              <a:avLst/>
            </a:prstGeom>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4" name="Rak koppling 233">
              <a:extLst>
                <a:ext uri="{FF2B5EF4-FFF2-40B4-BE49-F238E27FC236}">
                  <a16:creationId xmlns:a16="http://schemas.microsoft.com/office/drawing/2014/main" id="{C6C160CE-81A1-4CCD-AD43-260E15825D34}"/>
                </a:ext>
              </a:extLst>
            </p:cNvPr>
            <p:cNvCxnSpPr/>
            <p:nvPr/>
          </p:nvCxnSpPr>
          <p:spPr>
            <a:xfrm flipV="1">
              <a:off x="7448183" y="5847119"/>
              <a:ext cx="0" cy="63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xtruta 234">
              <a:extLst>
                <a:ext uri="{FF2B5EF4-FFF2-40B4-BE49-F238E27FC236}">
                  <a16:creationId xmlns:a16="http://schemas.microsoft.com/office/drawing/2014/main" id="{71FC8698-78B7-4505-A866-79EDDFE75D45}"/>
                </a:ext>
              </a:extLst>
            </p:cNvPr>
            <p:cNvSpPr txBox="1"/>
            <p:nvPr/>
          </p:nvSpPr>
          <p:spPr>
            <a:xfrm>
              <a:off x="6150445" y="5693464"/>
              <a:ext cx="177135"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0</a:t>
              </a:r>
            </a:p>
          </p:txBody>
        </p:sp>
        <p:sp>
          <p:nvSpPr>
            <p:cNvPr id="236" name="textruta 235">
              <a:extLst>
                <a:ext uri="{FF2B5EF4-FFF2-40B4-BE49-F238E27FC236}">
                  <a16:creationId xmlns:a16="http://schemas.microsoft.com/office/drawing/2014/main" id="{F251F513-51E4-44B6-9E52-773665F53B2C}"/>
                </a:ext>
              </a:extLst>
            </p:cNvPr>
            <p:cNvSpPr txBox="1"/>
            <p:nvPr/>
          </p:nvSpPr>
          <p:spPr>
            <a:xfrm>
              <a:off x="6757665" y="5693464"/>
              <a:ext cx="177135"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25</a:t>
              </a:r>
            </a:p>
          </p:txBody>
        </p:sp>
        <p:sp>
          <p:nvSpPr>
            <p:cNvPr id="237" name="textruta 236">
              <a:extLst>
                <a:ext uri="{FF2B5EF4-FFF2-40B4-BE49-F238E27FC236}">
                  <a16:creationId xmlns:a16="http://schemas.microsoft.com/office/drawing/2014/main" id="{403A9DCA-BFBF-4DED-A082-3C61A973626C}"/>
                </a:ext>
              </a:extLst>
            </p:cNvPr>
            <p:cNvSpPr txBox="1"/>
            <p:nvPr/>
          </p:nvSpPr>
          <p:spPr>
            <a:xfrm>
              <a:off x="7294842" y="5693464"/>
              <a:ext cx="359071"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50 m</a:t>
              </a:r>
            </a:p>
          </p:txBody>
        </p:sp>
      </p:grpSp>
      <p:sp>
        <p:nvSpPr>
          <p:cNvPr id="238" name="Ellips 237">
            <a:extLst>
              <a:ext uri="{FF2B5EF4-FFF2-40B4-BE49-F238E27FC236}">
                <a16:creationId xmlns:a16="http://schemas.microsoft.com/office/drawing/2014/main" id="{DA0E283B-307B-45C6-92A8-5F5A3D519337}"/>
              </a:ext>
            </a:extLst>
          </p:cNvPr>
          <p:cNvSpPr>
            <a:spLocks noChangeAspect="1"/>
          </p:cNvSpPr>
          <p:nvPr/>
        </p:nvSpPr>
        <p:spPr>
          <a:xfrm>
            <a:off x="9486153" y="5039688"/>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6</a:t>
            </a:r>
          </a:p>
        </p:txBody>
      </p:sp>
      <p:cxnSp>
        <p:nvCxnSpPr>
          <p:cNvPr id="239" name="Rak koppling 238">
            <a:extLst>
              <a:ext uri="{FF2B5EF4-FFF2-40B4-BE49-F238E27FC236}">
                <a16:creationId xmlns:a16="http://schemas.microsoft.com/office/drawing/2014/main" id="{9A376974-49FA-4398-9D47-2536FE007872}"/>
              </a:ext>
            </a:extLst>
          </p:cNvPr>
          <p:cNvCxnSpPr>
            <a:cxnSpLocks/>
            <a:stCxn id="238" idx="0"/>
          </p:cNvCxnSpPr>
          <p:nvPr/>
        </p:nvCxnSpPr>
        <p:spPr>
          <a:xfrm flipV="1">
            <a:off x="9576153" y="4721736"/>
            <a:ext cx="0" cy="31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Ellips 239">
            <a:extLst>
              <a:ext uri="{FF2B5EF4-FFF2-40B4-BE49-F238E27FC236}">
                <a16:creationId xmlns:a16="http://schemas.microsoft.com/office/drawing/2014/main" id="{92D2BFDD-7D2D-44F5-B531-E7C35BE5B47D}"/>
              </a:ext>
            </a:extLst>
          </p:cNvPr>
          <p:cNvSpPr>
            <a:spLocks noChangeAspect="1"/>
          </p:cNvSpPr>
          <p:nvPr/>
        </p:nvSpPr>
        <p:spPr>
          <a:xfrm>
            <a:off x="4121954" y="2336736"/>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241" name="Rak koppling 240">
            <a:extLst>
              <a:ext uri="{FF2B5EF4-FFF2-40B4-BE49-F238E27FC236}">
                <a16:creationId xmlns:a16="http://schemas.microsoft.com/office/drawing/2014/main" id="{D33E26F9-679A-445A-BFA1-29BE00E4EE82}"/>
              </a:ext>
            </a:extLst>
          </p:cNvPr>
          <p:cNvCxnSpPr>
            <a:cxnSpLocks/>
          </p:cNvCxnSpPr>
          <p:nvPr/>
        </p:nvCxnSpPr>
        <p:spPr>
          <a:xfrm>
            <a:off x="4301954" y="2426736"/>
            <a:ext cx="2553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Ellips 241">
            <a:extLst>
              <a:ext uri="{FF2B5EF4-FFF2-40B4-BE49-F238E27FC236}">
                <a16:creationId xmlns:a16="http://schemas.microsoft.com/office/drawing/2014/main" id="{0E41DF84-6CFA-4FDD-9C2F-F05C02D39A56}"/>
              </a:ext>
            </a:extLst>
          </p:cNvPr>
          <p:cNvSpPr>
            <a:spLocks noChangeAspect="1"/>
          </p:cNvSpPr>
          <p:nvPr/>
        </p:nvSpPr>
        <p:spPr>
          <a:xfrm>
            <a:off x="8465953" y="2334071"/>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243" name="Rak koppling 242">
            <a:extLst>
              <a:ext uri="{FF2B5EF4-FFF2-40B4-BE49-F238E27FC236}">
                <a16:creationId xmlns:a16="http://schemas.microsoft.com/office/drawing/2014/main" id="{0C62B152-FB21-41D9-A76C-871F0E98F35F}"/>
              </a:ext>
            </a:extLst>
          </p:cNvPr>
          <p:cNvCxnSpPr>
            <a:cxnSpLocks/>
          </p:cNvCxnSpPr>
          <p:nvPr/>
        </p:nvCxnSpPr>
        <p:spPr>
          <a:xfrm>
            <a:off x="8645953" y="2424071"/>
            <a:ext cx="2553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Bildobjekt 67">
            <a:extLst>
              <a:ext uri="{FF2B5EF4-FFF2-40B4-BE49-F238E27FC236}">
                <a16:creationId xmlns:a16="http://schemas.microsoft.com/office/drawing/2014/main" id="{C106C181-0FF1-4E93-8215-B3B890D0F3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8845" y="415619"/>
            <a:ext cx="4079546" cy="5400000"/>
          </a:xfrm>
          <a:prstGeom prst="rect">
            <a:avLst/>
          </a:prstGeom>
          <a:ln w="6350">
            <a:solidFill>
              <a:schemeClr val="tx1"/>
            </a:solidFill>
          </a:ln>
        </p:spPr>
      </p:pic>
      <p:pic>
        <p:nvPicPr>
          <p:cNvPr id="69" name="Bildobjekt 68">
            <a:extLst>
              <a:ext uri="{FF2B5EF4-FFF2-40B4-BE49-F238E27FC236}">
                <a16:creationId xmlns:a16="http://schemas.microsoft.com/office/drawing/2014/main" id="{0079F5F3-882F-44E4-8DAF-C9AE4F586C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66204" y="415619"/>
            <a:ext cx="4079546" cy="5400000"/>
          </a:xfrm>
          <a:prstGeom prst="rect">
            <a:avLst/>
          </a:prstGeom>
          <a:ln w="6350">
            <a:solidFill>
              <a:schemeClr val="tx1"/>
            </a:solidFill>
          </a:ln>
        </p:spPr>
      </p:pic>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Illustration – tre volymer</a:t>
            </a:r>
          </a:p>
        </p:txBody>
      </p:sp>
      <p:sp>
        <p:nvSpPr>
          <p:cNvPr id="28" name="Ellips 27">
            <a:extLst>
              <a:ext uri="{FF2B5EF4-FFF2-40B4-BE49-F238E27FC236}">
                <a16:creationId xmlns:a16="http://schemas.microsoft.com/office/drawing/2014/main" id="{CEB009E0-8326-4C30-B5FA-F739B4049EA5}"/>
              </a:ext>
            </a:extLst>
          </p:cNvPr>
          <p:cNvSpPr>
            <a:spLocks noChangeAspect="1"/>
          </p:cNvSpPr>
          <p:nvPr/>
        </p:nvSpPr>
        <p:spPr>
          <a:xfrm>
            <a:off x="4022429" y="1603614"/>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3</a:t>
            </a:r>
          </a:p>
        </p:txBody>
      </p:sp>
      <p:sp>
        <p:nvSpPr>
          <p:cNvPr id="29" name="Ellips 28">
            <a:extLst>
              <a:ext uri="{FF2B5EF4-FFF2-40B4-BE49-F238E27FC236}">
                <a16:creationId xmlns:a16="http://schemas.microsoft.com/office/drawing/2014/main" id="{F5A9C1D6-7DA0-401A-B1CC-DB89B038540D}"/>
              </a:ext>
            </a:extLst>
          </p:cNvPr>
          <p:cNvSpPr>
            <a:spLocks noChangeAspect="1"/>
          </p:cNvSpPr>
          <p:nvPr/>
        </p:nvSpPr>
        <p:spPr>
          <a:xfrm>
            <a:off x="5275536" y="1794428"/>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2</a:t>
            </a:r>
          </a:p>
        </p:txBody>
      </p:sp>
      <p:cxnSp>
        <p:nvCxnSpPr>
          <p:cNvPr id="15" name="Rak koppling 14">
            <a:extLst>
              <a:ext uri="{FF2B5EF4-FFF2-40B4-BE49-F238E27FC236}">
                <a16:creationId xmlns:a16="http://schemas.microsoft.com/office/drawing/2014/main" id="{4F4787BE-2028-4EEA-87F1-DB54E7BE9540}"/>
              </a:ext>
            </a:extLst>
          </p:cNvPr>
          <p:cNvCxnSpPr>
            <a:cxnSpLocks/>
            <a:stCxn id="28" idx="6"/>
          </p:cNvCxnSpPr>
          <p:nvPr/>
        </p:nvCxnSpPr>
        <p:spPr>
          <a:xfrm>
            <a:off x="4202429" y="1693614"/>
            <a:ext cx="2743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Ellips 37">
            <a:extLst>
              <a:ext uri="{FF2B5EF4-FFF2-40B4-BE49-F238E27FC236}">
                <a16:creationId xmlns:a16="http://schemas.microsoft.com/office/drawing/2014/main" id="{EBA49E35-7D2C-4814-A59D-2FAE2CE74AF6}"/>
              </a:ext>
            </a:extLst>
          </p:cNvPr>
          <p:cNvSpPr>
            <a:spLocks noChangeAspect="1"/>
          </p:cNvSpPr>
          <p:nvPr/>
        </p:nvSpPr>
        <p:spPr>
          <a:xfrm>
            <a:off x="3973704" y="1345042"/>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1</a:t>
            </a:r>
          </a:p>
        </p:txBody>
      </p:sp>
      <p:cxnSp>
        <p:nvCxnSpPr>
          <p:cNvPr id="39" name="Rak koppling 38">
            <a:extLst>
              <a:ext uri="{FF2B5EF4-FFF2-40B4-BE49-F238E27FC236}">
                <a16:creationId xmlns:a16="http://schemas.microsoft.com/office/drawing/2014/main" id="{9F110B2D-0083-4D34-AEE1-CEE20777EC35}"/>
              </a:ext>
            </a:extLst>
          </p:cNvPr>
          <p:cNvCxnSpPr>
            <a:cxnSpLocks/>
            <a:stCxn id="38" idx="6"/>
          </p:cNvCxnSpPr>
          <p:nvPr/>
        </p:nvCxnSpPr>
        <p:spPr>
          <a:xfrm>
            <a:off x="4153704" y="1435042"/>
            <a:ext cx="473888" cy="3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Ellips 53">
            <a:extLst>
              <a:ext uri="{FF2B5EF4-FFF2-40B4-BE49-F238E27FC236}">
                <a16:creationId xmlns:a16="http://schemas.microsoft.com/office/drawing/2014/main" id="{002B8F48-B753-4C1D-99B7-8E0ADDBA5C45}"/>
              </a:ext>
            </a:extLst>
          </p:cNvPr>
          <p:cNvSpPr>
            <a:spLocks noChangeAspect="1"/>
          </p:cNvSpPr>
          <p:nvPr/>
        </p:nvSpPr>
        <p:spPr>
          <a:xfrm>
            <a:off x="3887979" y="726082"/>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4</a:t>
            </a:r>
          </a:p>
        </p:txBody>
      </p:sp>
      <p:cxnSp>
        <p:nvCxnSpPr>
          <p:cNvPr id="55" name="Rak koppling 54">
            <a:extLst>
              <a:ext uri="{FF2B5EF4-FFF2-40B4-BE49-F238E27FC236}">
                <a16:creationId xmlns:a16="http://schemas.microsoft.com/office/drawing/2014/main" id="{A2D17D55-4241-452D-8BD7-79C22B6AAC8E}"/>
              </a:ext>
            </a:extLst>
          </p:cNvPr>
          <p:cNvCxnSpPr>
            <a:cxnSpLocks/>
            <a:stCxn id="54" idx="6"/>
          </p:cNvCxnSpPr>
          <p:nvPr/>
        </p:nvCxnSpPr>
        <p:spPr>
          <a:xfrm>
            <a:off x="4067979" y="816082"/>
            <a:ext cx="2992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ak koppling 56">
            <a:extLst>
              <a:ext uri="{FF2B5EF4-FFF2-40B4-BE49-F238E27FC236}">
                <a16:creationId xmlns:a16="http://schemas.microsoft.com/office/drawing/2014/main" id="{5D94FBD8-459A-4145-A23A-98E891DD385F}"/>
              </a:ext>
            </a:extLst>
          </p:cNvPr>
          <p:cNvCxnSpPr>
            <a:cxnSpLocks/>
          </p:cNvCxnSpPr>
          <p:nvPr/>
        </p:nvCxnSpPr>
        <p:spPr>
          <a:xfrm>
            <a:off x="4947180" y="1886505"/>
            <a:ext cx="3283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Ellips 57">
            <a:extLst>
              <a:ext uri="{FF2B5EF4-FFF2-40B4-BE49-F238E27FC236}">
                <a16:creationId xmlns:a16="http://schemas.microsoft.com/office/drawing/2014/main" id="{D5EFDB08-0E8C-4713-B03F-3409C68215C7}"/>
              </a:ext>
            </a:extLst>
          </p:cNvPr>
          <p:cNvSpPr>
            <a:spLocks noChangeAspect="1"/>
          </p:cNvSpPr>
          <p:nvPr/>
        </p:nvSpPr>
        <p:spPr>
          <a:xfrm>
            <a:off x="5615617" y="4114034"/>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2</a:t>
            </a:r>
          </a:p>
        </p:txBody>
      </p:sp>
      <p:cxnSp>
        <p:nvCxnSpPr>
          <p:cNvPr id="59" name="Rak koppling 58">
            <a:extLst>
              <a:ext uri="{FF2B5EF4-FFF2-40B4-BE49-F238E27FC236}">
                <a16:creationId xmlns:a16="http://schemas.microsoft.com/office/drawing/2014/main" id="{22EC50B6-32E0-4CCE-BDAA-6FED65294C62}"/>
              </a:ext>
            </a:extLst>
          </p:cNvPr>
          <p:cNvCxnSpPr>
            <a:cxnSpLocks/>
          </p:cNvCxnSpPr>
          <p:nvPr/>
        </p:nvCxnSpPr>
        <p:spPr>
          <a:xfrm>
            <a:off x="5322154" y="4206111"/>
            <a:ext cx="29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Ellips 61">
            <a:extLst>
              <a:ext uri="{FF2B5EF4-FFF2-40B4-BE49-F238E27FC236}">
                <a16:creationId xmlns:a16="http://schemas.microsoft.com/office/drawing/2014/main" id="{B74F14B2-1133-4BE3-8CA4-62A971D54C29}"/>
              </a:ext>
            </a:extLst>
          </p:cNvPr>
          <p:cNvSpPr>
            <a:spLocks noChangeAspect="1"/>
          </p:cNvSpPr>
          <p:nvPr/>
        </p:nvSpPr>
        <p:spPr>
          <a:xfrm>
            <a:off x="4121954" y="2336736"/>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63" name="Rak koppling 62">
            <a:extLst>
              <a:ext uri="{FF2B5EF4-FFF2-40B4-BE49-F238E27FC236}">
                <a16:creationId xmlns:a16="http://schemas.microsoft.com/office/drawing/2014/main" id="{9C20D4BA-244C-41D8-B5D0-F8F18DC5E33D}"/>
              </a:ext>
            </a:extLst>
          </p:cNvPr>
          <p:cNvCxnSpPr>
            <a:cxnSpLocks/>
          </p:cNvCxnSpPr>
          <p:nvPr/>
        </p:nvCxnSpPr>
        <p:spPr>
          <a:xfrm>
            <a:off x="4301954" y="2426736"/>
            <a:ext cx="2553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ruta 66">
            <a:extLst>
              <a:ext uri="{FF2B5EF4-FFF2-40B4-BE49-F238E27FC236}">
                <a16:creationId xmlns:a16="http://schemas.microsoft.com/office/drawing/2014/main" id="{1FD8C50D-CCEA-498A-89B8-64CE2960B857}"/>
              </a:ext>
            </a:extLst>
          </p:cNvPr>
          <p:cNvSpPr txBox="1"/>
          <p:nvPr/>
        </p:nvSpPr>
        <p:spPr>
          <a:xfrm>
            <a:off x="540000" y="432000"/>
            <a:ext cx="2412078" cy="5498850"/>
          </a:xfrm>
          <a:prstGeom prst="rect">
            <a:avLst/>
          </a:prstGeom>
          <a:noFill/>
        </p:spPr>
        <p:txBody>
          <a:bodyPr wrap="square" lIns="0" rtlCol="0" anchor="t" anchorCtr="0">
            <a:noAutofit/>
          </a:bodyPr>
          <a:lstStyle/>
          <a:p>
            <a:pPr>
              <a:lnSpc>
                <a:spcPts val="2000"/>
              </a:lnSpc>
              <a:spcAft>
                <a:spcPts val="1200"/>
              </a:spcAft>
              <a:buSzPct val="85000"/>
            </a:pPr>
            <a:r>
              <a:rPr lang="sv-SE" sz="1600" dirty="0">
                <a:latin typeface="Franklin Gothic Demi" panose="020B0703020102020204" pitchFamily="34" charset="0"/>
              </a:rPr>
              <a:t>Byggrätter centralt</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Boendeparkering + tillgänglig parkering</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Cykelhus/förråd</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Avfallshantering</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Transformatorstation</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Diken för dagvatten</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Kompletterande tillgänglig parkering</a:t>
            </a:r>
          </a:p>
          <a:p>
            <a:pPr marL="216000" indent="-216000">
              <a:lnSpc>
                <a:spcPts val="2000"/>
              </a:lnSpc>
              <a:spcAft>
                <a:spcPts val="1200"/>
              </a:spcAft>
              <a:buSzPct val="85000"/>
              <a:buFont typeface="+mj-lt"/>
              <a:buAutoNum type="arabicPeriod"/>
            </a:pPr>
            <a:r>
              <a:rPr lang="sv-SE" sz="1600" dirty="0">
                <a:latin typeface="Franklin Gothic Book" panose="020B0503020102020204" pitchFamily="34" charset="0"/>
              </a:rPr>
              <a:t>Parkering för campingverksamhet (inte boendeparkering)</a:t>
            </a:r>
          </a:p>
        </p:txBody>
      </p:sp>
      <p:sp>
        <p:nvSpPr>
          <p:cNvPr id="70" name="Ellips 69">
            <a:extLst>
              <a:ext uri="{FF2B5EF4-FFF2-40B4-BE49-F238E27FC236}">
                <a16:creationId xmlns:a16="http://schemas.microsoft.com/office/drawing/2014/main" id="{AC728953-3309-4DBA-8CED-CC9BF22473DD}"/>
              </a:ext>
            </a:extLst>
          </p:cNvPr>
          <p:cNvSpPr>
            <a:spLocks noChangeAspect="1"/>
          </p:cNvSpPr>
          <p:nvPr/>
        </p:nvSpPr>
        <p:spPr>
          <a:xfrm>
            <a:off x="8730688" y="3472477"/>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3</a:t>
            </a:r>
          </a:p>
        </p:txBody>
      </p:sp>
      <p:cxnSp>
        <p:nvCxnSpPr>
          <p:cNvPr id="72" name="Rak koppling 71">
            <a:extLst>
              <a:ext uri="{FF2B5EF4-FFF2-40B4-BE49-F238E27FC236}">
                <a16:creationId xmlns:a16="http://schemas.microsoft.com/office/drawing/2014/main" id="{C89423BB-11A1-4683-9F17-F039D16CC9C8}"/>
              </a:ext>
            </a:extLst>
          </p:cNvPr>
          <p:cNvCxnSpPr>
            <a:cxnSpLocks/>
          </p:cNvCxnSpPr>
          <p:nvPr/>
        </p:nvCxnSpPr>
        <p:spPr>
          <a:xfrm flipV="1">
            <a:off x="8879681" y="3241421"/>
            <a:ext cx="172879" cy="253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Ellips 86">
            <a:extLst>
              <a:ext uri="{FF2B5EF4-FFF2-40B4-BE49-F238E27FC236}">
                <a16:creationId xmlns:a16="http://schemas.microsoft.com/office/drawing/2014/main" id="{5EE58EA7-3DA4-41AB-B2E9-3370B9A54E82}"/>
              </a:ext>
            </a:extLst>
          </p:cNvPr>
          <p:cNvSpPr>
            <a:spLocks noChangeAspect="1"/>
          </p:cNvSpPr>
          <p:nvPr/>
        </p:nvSpPr>
        <p:spPr>
          <a:xfrm>
            <a:off x="4357592" y="3777027"/>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88" name="Rak koppling 87">
            <a:extLst>
              <a:ext uri="{FF2B5EF4-FFF2-40B4-BE49-F238E27FC236}">
                <a16:creationId xmlns:a16="http://schemas.microsoft.com/office/drawing/2014/main" id="{6FDCA16D-A6A9-4065-99A6-9B07CCD37C40}"/>
              </a:ext>
            </a:extLst>
          </p:cNvPr>
          <p:cNvCxnSpPr>
            <a:cxnSpLocks/>
          </p:cNvCxnSpPr>
          <p:nvPr/>
        </p:nvCxnSpPr>
        <p:spPr>
          <a:xfrm>
            <a:off x="4537592" y="3867027"/>
            <a:ext cx="2616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Ellips 88">
            <a:extLst>
              <a:ext uri="{FF2B5EF4-FFF2-40B4-BE49-F238E27FC236}">
                <a16:creationId xmlns:a16="http://schemas.microsoft.com/office/drawing/2014/main" id="{EC699FE3-4366-4477-AFEA-A2B78E37ECD8}"/>
              </a:ext>
            </a:extLst>
          </p:cNvPr>
          <p:cNvSpPr>
            <a:spLocks noChangeAspect="1"/>
          </p:cNvSpPr>
          <p:nvPr/>
        </p:nvSpPr>
        <p:spPr>
          <a:xfrm>
            <a:off x="3928279" y="1050627"/>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90" name="Rak koppling 89">
            <a:extLst>
              <a:ext uri="{FF2B5EF4-FFF2-40B4-BE49-F238E27FC236}">
                <a16:creationId xmlns:a16="http://schemas.microsoft.com/office/drawing/2014/main" id="{6E45408C-2A7F-44D3-AE01-1B91C672EC97}"/>
              </a:ext>
            </a:extLst>
          </p:cNvPr>
          <p:cNvCxnSpPr>
            <a:cxnSpLocks/>
          </p:cNvCxnSpPr>
          <p:nvPr/>
        </p:nvCxnSpPr>
        <p:spPr>
          <a:xfrm>
            <a:off x="4108279" y="1140627"/>
            <a:ext cx="2616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Ellips 121">
            <a:extLst>
              <a:ext uri="{FF2B5EF4-FFF2-40B4-BE49-F238E27FC236}">
                <a16:creationId xmlns:a16="http://schemas.microsoft.com/office/drawing/2014/main" id="{BE44F101-6D19-46CC-91D5-89089972A62D}"/>
              </a:ext>
            </a:extLst>
          </p:cNvPr>
          <p:cNvSpPr>
            <a:spLocks noChangeAspect="1"/>
          </p:cNvSpPr>
          <p:nvPr/>
        </p:nvSpPr>
        <p:spPr>
          <a:xfrm>
            <a:off x="4439972" y="4189463"/>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1</a:t>
            </a:r>
          </a:p>
        </p:txBody>
      </p:sp>
      <p:cxnSp>
        <p:nvCxnSpPr>
          <p:cNvPr id="123" name="Rak koppling 122">
            <a:extLst>
              <a:ext uri="{FF2B5EF4-FFF2-40B4-BE49-F238E27FC236}">
                <a16:creationId xmlns:a16="http://schemas.microsoft.com/office/drawing/2014/main" id="{E15A8253-E0D3-401E-8966-10AFC4B64EDD}"/>
              </a:ext>
            </a:extLst>
          </p:cNvPr>
          <p:cNvCxnSpPr>
            <a:cxnSpLocks/>
            <a:stCxn id="122" idx="6"/>
          </p:cNvCxnSpPr>
          <p:nvPr/>
        </p:nvCxnSpPr>
        <p:spPr>
          <a:xfrm>
            <a:off x="4619972" y="4279463"/>
            <a:ext cx="496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 name="Grupp 168">
            <a:extLst>
              <a:ext uri="{FF2B5EF4-FFF2-40B4-BE49-F238E27FC236}">
                <a16:creationId xmlns:a16="http://schemas.microsoft.com/office/drawing/2014/main" id="{F24C8433-BCCD-41D7-8841-0300DDDFC141}"/>
              </a:ext>
            </a:extLst>
          </p:cNvPr>
          <p:cNvGrpSpPr/>
          <p:nvPr/>
        </p:nvGrpSpPr>
        <p:grpSpPr>
          <a:xfrm>
            <a:off x="5752062" y="5462617"/>
            <a:ext cx="1503468" cy="217948"/>
            <a:chOff x="6150445" y="5693464"/>
            <a:chExt cx="1503468" cy="217948"/>
          </a:xfrm>
        </p:grpSpPr>
        <p:cxnSp>
          <p:nvCxnSpPr>
            <p:cNvPr id="159" name="Rak koppling 158">
              <a:extLst>
                <a:ext uri="{FF2B5EF4-FFF2-40B4-BE49-F238E27FC236}">
                  <a16:creationId xmlns:a16="http://schemas.microsoft.com/office/drawing/2014/main" id="{7A32C761-DC32-48B3-8A04-5979684E84B4}"/>
                </a:ext>
              </a:extLst>
            </p:cNvPr>
            <p:cNvCxnSpPr/>
            <p:nvPr/>
          </p:nvCxnSpPr>
          <p:spPr>
            <a:xfrm>
              <a:off x="6233989" y="5909031"/>
              <a:ext cx="1214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Rak koppling 160">
              <a:extLst>
                <a:ext uri="{FF2B5EF4-FFF2-40B4-BE49-F238E27FC236}">
                  <a16:creationId xmlns:a16="http://schemas.microsoft.com/office/drawing/2014/main" id="{152AFCA8-E182-49C1-82F9-59C8981787D6}"/>
                </a:ext>
              </a:extLst>
            </p:cNvPr>
            <p:cNvCxnSpPr/>
            <p:nvPr/>
          </p:nvCxnSpPr>
          <p:spPr>
            <a:xfrm flipV="1">
              <a:off x="6843467" y="5848350"/>
              <a:ext cx="0" cy="63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Rak koppling 162">
              <a:extLst>
                <a:ext uri="{FF2B5EF4-FFF2-40B4-BE49-F238E27FC236}">
                  <a16:creationId xmlns:a16="http://schemas.microsoft.com/office/drawing/2014/main" id="{CCA8D1E5-C9BA-4433-9797-E2038E92126F}"/>
                </a:ext>
              </a:extLst>
            </p:cNvPr>
            <p:cNvCxnSpPr/>
            <p:nvPr/>
          </p:nvCxnSpPr>
          <p:spPr>
            <a:xfrm flipV="1">
              <a:off x="6233989" y="5846544"/>
              <a:ext cx="0" cy="63062"/>
            </a:xfrm>
            <a:prstGeom prst="line">
              <a:avLst/>
            </a:prstGeom>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4" name="Rak koppling 163">
              <a:extLst>
                <a:ext uri="{FF2B5EF4-FFF2-40B4-BE49-F238E27FC236}">
                  <a16:creationId xmlns:a16="http://schemas.microsoft.com/office/drawing/2014/main" id="{AA2172E3-D832-4AFD-BF3B-A082EEB889F8}"/>
                </a:ext>
              </a:extLst>
            </p:cNvPr>
            <p:cNvCxnSpPr/>
            <p:nvPr/>
          </p:nvCxnSpPr>
          <p:spPr>
            <a:xfrm flipV="1">
              <a:off x="7448183" y="5847119"/>
              <a:ext cx="0" cy="63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ruta 165">
              <a:extLst>
                <a:ext uri="{FF2B5EF4-FFF2-40B4-BE49-F238E27FC236}">
                  <a16:creationId xmlns:a16="http://schemas.microsoft.com/office/drawing/2014/main" id="{E0DF6DE9-9614-4553-B6D2-9D62DF7ADB2D}"/>
                </a:ext>
              </a:extLst>
            </p:cNvPr>
            <p:cNvSpPr txBox="1"/>
            <p:nvPr/>
          </p:nvSpPr>
          <p:spPr>
            <a:xfrm>
              <a:off x="6150445" y="5693464"/>
              <a:ext cx="177135"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0</a:t>
              </a:r>
            </a:p>
          </p:txBody>
        </p:sp>
        <p:sp>
          <p:nvSpPr>
            <p:cNvPr id="167" name="textruta 166">
              <a:extLst>
                <a:ext uri="{FF2B5EF4-FFF2-40B4-BE49-F238E27FC236}">
                  <a16:creationId xmlns:a16="http://schemas.microsoft.com/office/drawing/2014/main" id="{0C7B0F34-6391-4C9B-B9D9-261AE3388D6C}"/>
                </a:ext>
              </a:extLst>
            </p:cNvPr>
            <p:cNvSpPr txBox="1"/>
            <p:nvPr/>
          </p:nvSpPr>
          <p:spPr>
            <a:xfrm>
              <a:off x="6757665" y="5693464"/>
              <a:ext cx="177135"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25</a:t>
              </a:r>
            </a:p>
          </p:txBody>
        </p:sp>
        <p:sp>
          <p:nvSpPr>
            <p:cNvPr id="168" name="textruta 167">
              <a:extLst>
                <a:ext uri="{FF2B5EF4-FFF2-40B4-BE49-F238E27FC236}">
                  <a16:creationId xmlns:a16="http://schemas.microsoft.com/office/drawing/2014/main" id="{C9FFD5A4-5A0B-447E-9B32-5B30DA4DA6DE}"/>
                </a:ext>
              </a:extLst>
            </p:cNvPr>
            <p:cNvSpPr txBox="1"/>
            <p:nvPr/>
          </p:nvSpPr>
          <p:spPr>
            <a:xfrm>
              <a:off x="7294842" y="5693464"/>
              <a:ext cx="359071"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50 m</a:t>
              </a:r>
            </a:p>
          </p:txBody>
        </p:sp>
      </p:grpSp>
      <p:sp>
        <p:nvSpPr>
          <p:cNvPr id="205" name="Ellips 204">
            <a:extLst>
              <a:ext uri="{FF2B5EF4-FFF2-40B4-BE49-F238E27FC236}">
                <a16:creationId xmlns:a16="http://schemas.microsoft.com/office/drawing/2014/main" id="{8553FB1C-82DF-48E8-AC29-1D68DC24FFC7}"/>
              </a:ext>
            </a:extLst>
          </p:cNvPr>
          <p:cNvSpPr>
            <a:spLocks noChangeAspect="1"/>
          </p:cNvSpPr>
          <p:nvPr/>
        </p:nvSpPr>
        <p:spPr>
          <a:xfrm>
            <a:off x="5142154" y="5042353"/>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7</a:t>
            </a:r>
          </a:p>
        </p:txBody>
      </p:sp>
      <p:cxnSp>
        <p:nvCxnSpPr>
          <p:cNvPr id="209" name="Rak koppling 208">
            <a:extLst>
              <a:ext uri="{FF2B5EF4-FFF2-40B4-BE49-F238E27FC236}">
                <a16:creationId xmlns:a16="http://schemas.microsoft.com/office/drawing/2014/main" id="{AE3E7878-4E10-42A3-8428-02ACA67A1535}"/>
              </a:ext>
            </a:extLst>
          </p:cNvPr>
          <p:cNvCxnSpPr>
            <a:cxnSpLocks/>
            <a:stCxn id="205" idx="0"/>
          </p:cNvCxnSpPr>
          <p:nvPr/>
        </p:nvCxnSpPr>
        <p:spPr>
          <a:xfrm flipV="1">
            <a:off x="5232154" y="4724401"/>
            <a:ext cx="0" cy="31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Ellips 212">
            <a:extLst>
              <a:ext uri="{FF2B5EF4-FFF2-40B4-BE49-F238E27FC236}">
                <a16:creationId xmlns:a16="http://schemas.microsoft.com/office/drawing/2014/main" id="{C5E14B93-AE07-4D77-8159-A31786776A38}"/>
              </a:ext>
            </a:extLst>
          </p:cNvPr>
          <p:cNvSpPr>
            <a:spLocks noChangeAspect="1"/>
          </p:cNvSpPr>
          <p:nvPr/>
        </p:nvSpPr>
        <p:spPr>
          <a:xfrm>
            <a:off x="9619535" y="1791763"/>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2</a:t>
            </a:r>
          </a:p>
        </p:txBody>
      </p:sp>
      <p:sp>
        <p:nvSpPr>
          <p:cNvPr id="215" name="Ellips 214">
            <a:extLst>
              <a:ext uri="{FF2B5EF4-FFF2-40B4-BE49-F238E27FC236}">
                <a16:creationId xmlns:a16="http://schemas.microsoft.com/office/drawing/2014/main" id="{3F695087-5714-4318-8432-D5558DA79BB3}"/>
              </a:ext>
            </a:extLst>
          </p:cNvPr>
          <p:cNvSpPr>
            <a:spLocks noChangeAspect="1"/>
          </p:cNvSpPr>
          <p:nvPr/>
        </p:nvSpPr>
        <p:spPr>
          <a:xfrm>
            <a:off x="8317703" y="1342377"/>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1</a:t>
            </a:r>
          </a:p>
        </p:txBody>
      </p:sp>
      <p:cxnSp>
        <p:nvCxnSpPr>
          <p:cNvPr id="216" name="Rak koppling 215">
            <a:extLst>
              <a:ext uri="{FF2B5EF4-FFF2-40B4-BE49-F238E27FC236}">
                <a16:creationId xmlns:a16="http://schemas.microsoft.com/office/drawing/2014/main" id="{AD8E8E5C-7BF7-4F1B-8D72-41155D3C0F5A}"/>
              </a:ext>
            </a:extLst>
          </p:cNvPr>
          <p:cNvCxnSpPr>
            <a:cxnSpLocks/>
            <a:stCxn id="215" idx="6"/>
          </p:cNvCxnSpPr>
          <p:nvPr/>
        </p:nvCxnSpPr>
        <p:spPr>
          <a:xfrm>
            <a:off x="8497703" y="1432377"/>
            <a:ext cx="473888" cy="3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Ellips 216">
            <a:extLst>
              <a:ext uri="{FF2B5EF4-FFF2-40B4-BE49-F238E27FC236}">
                <a16:creationId xmlns:a16="http://schemas.microsoft.com/office/drawing/2014/main" id="{9715DC20-B1F6-47C9-A514-6CD5591A5379}"/>
              </a:ext>
            </a:extLst>
          </p:cNvPr>
          <p:cNvSpPr>
            <a:spLocks noChangeAspect="1"/>
          </p:cNvSpPr>
          <p:nvPr/>
        </p:nvSpPr>
        <p:spPr>
          <a:xfrm>
            <a:off x="8231978" y="723417"/>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4</a:t>
            </a:r>
          </a:p>
        </p:txBody>
      </p:sp>
      <p:cxnSp>
        <p:nvCxnSpPr>
          <p:cNvPr id="218" name="Rak koppling 217">
            <a:extLst>
              <a:ext uri="{FF2B5EF4-FFF2-40B4-BE49-F238E27FC236}">
                <a16:creationId xmlns:a16="http://schemas.microsoft.com/office/drawing/2014/main" id="{8735655C-D200-4AA6-A0E8-3337F298AA3B}"/>
              </a:ext>
            </a:extLst>
          </p:cNvPr>
          <p:cNvCxnSpPr>
            <a:cxnSpLocks/>
            <a:stCxn id="217" idx="6"/>
          </p:cNvCxnSpPr>
          <p:nvPr/>
        </p:nvCxnSpPr>
        <p:spPr>
          <a:xfrm>
            <a:off x="8411978" y="813417"/>
            <a:ext cx="2992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Rak koppling 218">
            <a:extLst>
              <a:ext uri="{FF2B5EF4-FFF2-40B4-BE49-F238E27FC236}">
                <a16:creationId xmlns:a16="http://schemas.microsoft.com/office/drawing/2014/main" id="{09398280-2D15-44D9-9F9B-720DC838A024}"/>
              </a:ext>
            </a:extLst>
          </p:cNvPr>
          <p:cNvCxnSpPr>
            <a:cxnSpLocks/>
          </p:cNvCxnSpPr>
          <p:nvPr/>
        </p:nvCxnSpPr>
        <p:spPr>
          <a:xfrm>
            <a:off x="9291179" y="1883840"/>
            <a:ext cx="3283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Ellips 219">
            <a:extLst>
              <a:ext uri="{FF2B5EF4-FFF2-40B4-BE49-F238E27FC236}">
                <a16:creationId xmlns:a16="http://schemas.microsoft.com/office/drawing/2014/main" id="{A00CC6C9-26BB-4278-BEF2-6A5DC3D3172A}"/>
              </a:ext>
            </a:extLst>
          </p:cNvPr>
          <p:cNvSpPr>
            <a:spLocks noChangeAspect="1"/>
          </p:cNvSpPr>
          <p:nvPr/>
        </p:nvSpPr>
        <p:spPr>
          <a:xfrm>
            <a:off x="9959616" y="4111369"/>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2</a:t>
            </a:r>
          </a:p>
        </p:txBody>
      </p:sp>
      <p:cxnSp>
        <p:nvCxnSpPr>
          <p:cNvPr id="221" name="Rak koppling 220">
            <a:extLst>
              <a:ext uri="{FF2B5EF4-FFF2-40B4-BE49-F238E27FC236}">
                <a16:creationId xmlns:a16="http://schemas.microsoft.com/office/drawing/2014/main" id="{72D7BA53-2E7F-43DC-9ACB-17899DB11608}"/>
              </a:ext>
            </a:extLst>
          </p:cNvPr>
          <p:cNvCxnSpPr>
            <a:cxnSpLocks/>
          </p:cNvCxnSpPr>
          <p:nvPr/>
        </p:nvCxnSpPr>
        <p:spPr>
          <a:xfrm>
            <a:off x="9666153" y="4203446"/>
            <a:ext cx="29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Ellips 221">
            <a:extLst>
              <a:ext uri="{FF2B5EF4-FFF2-40B4-BE49-F238E27FC236}">
                <a16:creationId xmlns:a16="http://schemas.microsoft.com/office/drawing/2014/main" id="{75060E6A-76B4-4678-B5AC-C49D23D1E3EB}"/>
              </a:ext>
            </a:extLst>
          </p:cNvPr>
          <p:cNvSpPr>
            <a:spLocks noChangeAspect="1"/>
          </p:cNvSpPr>
          <p:nvPr/>
        </p:nvSpPr>
        <p:spPr>
          <a:xfrm>
            <a:off x="8465953" y="2334071"/>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223" name="Rak koppling 222">
            <a:extLst>
              <a:ext uri="{FF2B5EF4-FFF2-40B4-BE49-F238E27FC236}">
                <a16:creationId xmlns:a16="http://schemas.microsoft.com/office/drawing/2014/main" id="{3ECE9A87-72CA-4F77-BBA5-A6D13882060E}"/>
              </a:ext>
            </a:extLst>
          </p:cNvPr>
          <p:cNvCxnSpPr>
            <a:cxnSpLocks/>
          </p:cNvCxnSpPr>
          <p:nvPr/>
        </p:nvCxnSpPr>
        <p:spPr>
          <a:xfrm>
            <a:off x="8645953" y="2424071"/>
            <a:ext cx="2553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Ellips 223">
            <a:extLst>
              <a:ext uri="{FF2B5EF4-FFF2-40B4-BE49-F238E27FC236}">
                <a16:creationId xmlns:a16="http://schemas.microsoft.com/office/drawing/2014/main" id="{F5A4BEDE-D78E-44E7-BD55-129CE0761691}"/>
              </a:ext>
            </a:extLst>
          </p:cNvPr>
          <p:cNvSpPr>
            <a:spLocks noChangeAspect="1"/>
          </p:cNvSpPr>
          <p:nvPr/>
        </p:nvSpPr>
        <p:spPr>
          <a:xfrm>
            <a:off x="8701591" y="3774362"/>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225" name="Rak koppling 224">
            <a:extLst>
              <a:ext uri="{FF2B5EF4-FFF2-40B4-BE49-F238E27FC236}">
                <a16:creationId xmlns:a16="http://schemas.microsoft.com/office/drawing/2014/main" id="{4AF1DDE7-3D85-4C93-8542-292BCCB30163}"/>
              </a:ext>
            </a:extLst>
          </p:cNvPr>
          <p:cNvCxnSpPr>
            <a:cxnSpLocks/>
          </p:cNvCxnSpPr>
          <p:nvPr/>
        </p:nvCxnSpPr>
        <p:spPr>
          <a:xfrm>
            <a:off x="8881591" y="3864362"/>
            <a:ext cx="2616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Ellips 225">
            <a:extLst>
              <a:ext uri="{FF2B5EF4-FFF2-40B4-BE49-F238E27FC236}">
                <a16:creationId xmlns:a16="http://schemas.microsoft.com/office/drawing/2014/main" id="{B7813F8A-B164-4630-8632-860E732A0B66}"/>
              </a:ext>
            </a:extLst>
          </p:cNvPr>
          <p:cNvSpPr>
            <a:spLocks noChangeAspect="1"/>
          </p:cNvSpPr>
          <p:nvPr/>
        </p:nvSpPr>
        <p:spPr>
          <a:xfrm>
            <a:off x="8272278" y="1047962"/>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5</a:t>
            </a:r>
          </a:p>
        </p:txBody>
      </p:sp>
      <p:cxnSp>
        <p:nvCxnSpPr>
          <p:cNvPr id="227" name="Rak koppling 226">
            <a:extLst>
              <a:ext uri="{FF2B5EF4-FFF2-40B4-BE49-F238E27FC236}">
                <a16:creationId xmlns:a16="http://schemas.microsoft.com/office/drawing/2014/main" id="{11E9F506-88E7-4293-AC90-6A0931EF72C9}"/>
              </a:ext>
            </a:extLst>
          </p:cNvPr>
          <p:cNvCxnSpPr>
            <a:cxnSpLocks/>
          </p:cNvCxnSpPr>
          <p:nvPr/>
        </p:nvCxnSpPr>
        <p:spPr>
          <a:xfrm>
            <a:off x="8452278" y="1137962"/>
            <a:ext cx="2616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Ellips 227">
            <a:extLst>
              <a:ext uri="{FF2B5EF4-FFF2-40B4-BE49-F238E27FC236}">
                <a16:creationId xmlns:a16="http://schemas.microsoft.com/office/drawing/2014/main" id="{0C31AAFA-EE61-4ABF-AE2D-D7E0E59E6308}"/>
              </a:ext>
            </a:extLst>
          </p:cNvPr>
          <p:cNvSpPr>
            <a:spLocks noChangeAspect="1"/>
          </p:cNvSpPr>
          <p:nvPr/>
        </p:nvSpPr>
        <p:spPr>
          <a:xfrm>
            <a:off x="8783971" y="4186798"/>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1</a:t>
            </a:r>
          </a:p>
        </p:txBody>
      </p:sp>
      <p:cxnSp>
        <p:nvCxnSpPr>
          <p:cNvPr id="229" name="Rak koppling 228">
            <a:extLst>
              <a:ext uri="{FF2B5EF4-FFF2-40B4-BE49-F238E27FC236}">
                <a16:creationId xmlns:a16="http://schemas.microsoft.com/office/drawing/2014/main" id="{313973C9-22E0-4043-89BC-22C44CCB6870}"/>
              </a:ext>
            </a:extLst>
          </p:cNvPr>
          <p:cNvCxnSpPr>
            <a:cxnSpLocks/>
            <a:stCxn id="228" idx="6"/>
          </p:cNvCxnSpPr>
          <p:nvPr/>
        </p:nvCxnSpPr>
        <p:spPr>
          <a:xfrm>
            <a:off x="8963971" y="4276798"/>
            <a:ext cx="496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0" name="Grupp 229">
            <a:extLst>
              <a:ext uri="{FF2B5EF4-FFF2-40B4-BE49-F238E27FC236}">
                <a16:creationId xmlns:a16="http://schemas.microsoft.com/office/drawing/2014/main" id="{AE29457B-145F-44AA-BD3B-1CA0D2B62CD9}"/>
              </a:ext>
            </a:extLst>
          </p:cNvPr>
          <p:cNvGrpSpPr/>
          <p:nvPr/>
        </p:nvGrpSpPr>
        <p:grpSpPr>
          <a:xfrm>
            <a:off x="10096061" y="5459952"/>
            <a:ext cx="1503468" cy="217948"/>
            <a:chOff x="6150445" y="5693464"/>
            <a:chExt cx="1503468" cy="217948"/>
          </a:xfrm>
        </p:grpSpPr>
        <p:cxnSp>
          <p:nvCxnSpPr>
            <p:cNvPr id="231" name="Rak koppling 230">
              <a:extLst>
                <a:ext uri="{FF2B5EF4-FFF2-40B4-BE49-F238E27FC236}">
                  <a16:creationId xmlns:a16="http://schemas.microsoft.com/office/drawing/2014/main" id="{B4B3CB59-E386-4EC9-A914-E58080C2B1F0}"/>
                </a:ext>
              </a:extLst>
            </p:cNvPr>
            <p:cNvCxnSpPr/>
            <p:nvPr/>
          </p:nvCxnSpPr>
          <p:spPr>
            <a:xfrm>
              <a:off x="6233989" y="5909031"/>
              <a:ext cx="1214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Rak koppling 231">
              <a:extLst>
                <a:ext uri="{FF2B5EF4-FFF2-40B4-BE49-F238E27FC236}">
                  <a16:creationId xmlns:a16="http://schemas.microsoft.com/office/drawing/2014/main" id="{4CDDC4F8-CBE0-435D-ABBA-3B75DE006111}"/>
                </a:ext>
              </a:extLst>
            </p:cNvPr>
            <p:cNvCxnSpPr/>
            <p:nvPr/>
          </p:nvCxnSpPr>
          <p:spPr>
            <a:xfrm flipV="1">
              <a:off x="6843467" y="5848350"/>
              <a:ext cx="0" cy="63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Rak koppling 232">
              <a:extLst>
                <a:ext uri="{FF2B5EF4-FFF2-40B4-BE49-F238E27FC236}">
                  <a16:creationId xmlns:a16="http://schemas.microsoft.com/office/drawing/2014/main" id="{CA59DBBB-7159-4C2B-AC28-B8F0457A25B9}"/>
                </a:ext>
              </a:extLst>
            </p:cNvPr>
            <p:cNvCxnSpPr/>
            <p:nvPr/>
          </p:nvCxnSpPr>
          <p:spPr>
            <a:xfrm flipV="1">
              <a:off x="6233989" y="5846544"/>
              <a:ext cx="0" cy="63062"/>
            </a:xfrm>
            <a:prstGeom prst="line">
              <a:avLst/>
            </a:prstGeom>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4" name="Rak koppling 233">
              <a:extLst>
                <a:ext uri="{FF2B5EF4-FFF2-40B4-BE49-F238E27FC236}">
                  <a16:creationId xmlns:a16="http://schemas.microsoft.com/office/drawing/2014/main" id="{C6C160CE-81A1-4CCD-AD43-260E15825D34}"/>
                </a:ext>
              </a:extLst>
            </p:cNvPr>
            <p:cNvCxnSpPr/>
            <p:nvPr/>
          </p:nvCxnSpPr>
          <p:spPr>
            <a:xfrm flipV="1">
              <a:off x="7448183" y="5847119"/>
              <a:ext cx="0" cy="63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xtruta 234">
              <a:extLst>
                <a:ext uri="{FF2B5EF4-FFF2-40B4-BE49-F238E27FC236}">
                  <a16:creationId xmlns:a16="http://schemas.microsoft.com/office/drawing/2014/main" id="{71FC8698-78B7-4505-A866-79EDDFE75D45}"/>
                </a:ext>
              </a:extLst>
            </p:cNvPr>
            <p:cNvSpPr txBox="1"/>
            <p:nvPr/>
          </p:nvSpPr>
          <p:spPr>
            <a:xfrm>
              <a:off x="6150445" y="5693464"/>
              <a:ext cx="177135"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0</a:t>
              </a:r>
            </a:p>
          </p:txBody>
        </p:sp>
        <p:sp>
          <p:nvSpPr>
            <p:cNvPr id="236" name="textruta 235">
              <a:extLst>
                <a:ext uri="{FF2B5EF4-FFF2-40B4-BE49-F238E27FC236}">
                  <a16:creationId xmlns:a16="http://schemas.microsoft.com/office/drawing/2014/main" id="{F251F513-51E4-44B6-9E52-773665F53B2C}"/>
                </a:ext>
              </a:extLst>
            </p:cNvPr>
            <p:cNvSpPr txBox="1"/>
            <p:nvPr/>
          </p:nvSpPr>
          <p:spPr>
            <a:xfrm>
              <a:off x="6757665" y="5693464"/>
              <a:ext cx="177135"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25</a:t>
              </a:r>
            </a:p>
          </p:txBody>
        </p:sp>
        <p:sp>
          <p:nvSpPr>
            <p:cNvPr id="237" name="textruta 236">
              <a:extLst>
                <a:ext uri="{FF2B5EF4-FFF2-40B4-BE49-F238E27FC236}">
                  <a16:creationId xmlns:a16="http://schemas.microsoft.com/office/drawing/2014/main" id="{403A9DCA-BFBF-4DED-A082-3C61A973626C}"/>
                </a:ext>
              </a:extLst>
            </p:cNvPr>
            <p:cNvSpPr txBox="1"/>
            <p:nvPr/>
          </p:nvSpPr>
          <p:spPr>
            <a:xfrm>
              <a:off x="7294842" y="5693464"/>
              <a:ext cx="359071" cy="168158"/>
            </a:xfrm>
            <a:prstGeom prst="rect">
              <a:avLst/>
            </a:prstGeom>
            <a:noFill/>
          </p:spPr>
          <p:txBody>
            <a:bodyPr wrap="square" lIns="0" tIns="0" rIns="0" bIns="0" rtlCol="0" anchor="ctr" anchorCtr="0">
              <a:noAutofit/>
            </a:bodyPr>
            <a:lstStyle/>
            <a:p>
              <a:pPr algn="ctr">
                <a:buSzPct val="85000"/>
              </a:pPr>
              <a:r>
                <a:rPr lang="sv-SE" sz="800" dirty="0">
                  <a:latin typeface="Franklin Gothic Book" panose="020B0503020102020204" pitchFamily="34" charset="0"/>
                </a:rPr>
                <a:t>50 m</a:t>
              </a:r>
            </a:p>
          </p:txBody>
        </p:sp>
      </p:grpSp>
      <p:sp>
        <p:nvSpPr>
          <p:cNvPr id="238" name="Ellips 237">
            <a:extLst>
              <a:ext uri="{FF2B5EF4-FFF2-40B4-BE49-F238E27FC236}">
                <a16:creationId xmlns:a16="http://schemas.microsoft.com/office/drawing/2014/main" id="{DA0E283B-307B-45C6-92A8-5F5A3D519337}"/>
              </a:ext>
            </a:extLst>
          </p:cNvPr>
          <p:cNvSpPr>
            <a:spLocks noChangeAspect="1"/>
          </p:cNvSpPr>
          <p:nvPr/>
        </p:nvSpPr>
        <p:spPr>
          <a:xfrm>
            <a:off x="9486153" y="5039688"/>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7</a:t>
            </a:r>
          </a:p>
        </p:txBody>
      </p:sp>
      <p:cxnSp>
        <p:nvCxnSpPr>
          <p:cNvPr id="239" name="Rak koppling 238">
            <a:extLst>
              <a:ext uri="{FF2B5EF4-FFF2-40B4-BE49-F238E27FC236}">
                <a16:creationId xmlns:a16="http://schemas.microsoft.com/office/drawing/2014/main" id="{9A376974-49FA-4398-9D47-2536FE007872}"/>
              </a:ext>
            </a:extLst>
          </p:cNvPr>
          <p:cNvCxnSpPr>
            <a:cxnSpLocks/>
            <a:stCxn id="238" idx="0"/>
          </p:cNvCxnSpPr>
          <p:nvPr/>
        </p:nvCxnSpPr>
        <p:spPr>
          <a:xfrm flipV="1">
            <a:off x="9576153" y="4721736"/>
            <a:ext cx="0" cy="31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Ellips 70">
            <a:extLst>
              <a:ext uri="{FF2B5EF4-FFF2-40B4-BE49-F238E27FC236}">
                <a16:creationId xmlns:a16="http://schemas.microsoft.com/office/drawing/2014/main" id="{B8BBCF75-72C3-492C-8498-88B6E5469134}"/>
              </a:ext>
            </a:extLst>
          </p:cNvPr>
          <p:cNvSpPr>
            <a:spLocks noChangeAspect="1"/>
          </p:cNvSpPr>
          <p:nvPr/>
        </p:nvSpPr>
        <p:spPr>
          <a:xfrm>
            <a:off x="4349305" y="3410281"/>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6</a:t>
            </a:r>
          </a:p>
        </p:txBody>
      </p:sp>
      <p:cxnSp>
        <p:nvCxnSpPr>
          <p:cNvPr id="73" name="Rak koppling 72">
            <a:extLst>
              <a:ext uri="{FF2B5EF4-FFF2-40B4-BE49-F238E27FC236}">
                <a16:creationId xmlns:a16="http://schemas.microsoft.com/office/drawing/2014/main" id="{0C975A21-0385-4182-8A76-7AA3FA81212E}"/>
              </a:ext>
            </a:extLst>
          </p:cNvPr>
          <p:cNvCxnSpPr>
            <a:cxnSpLocks/>
          </p:cNvCxnSpPr>
          <p:nvPr/>
        </p:nvCxnSpPr>
        <p:spPr>
          <a:xfrm flipV="1">
            <a:off x="4498298" y="3036916"/>
            <a:ext cx="214196" cy="396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Ellips 73">
            <a:extLst>
              <a:ext uri="{FF2B5EF4-FFF2-40B4-BE49-F238E27FC236}">
                <a16:creationId xmlns:a16="http://schemas.microsoft.com/office/drawing/2014/main" id="{44BF32B3-1922-4545-A719-198C21ADE0EA}"/>
              </a:ext>
            </a:extLst>
          </p:cNvPr>
          <p:cNvSpPr>
            <a:spLocks noChangeAspect="1"/>
          </p:cNvSpPr>
          <p:nvPr/>
        </p:nvSpPr>
        <p:spPr>
          <a:xfrm>
            <a:off x="8520252" y="2581530"/>
            <a:ext cx="180000" cy="18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Franklin Gothic Book" panose="020B0503020102020204" pitchFamily="34" charset="0"/>
              </a:rPr>
              <a:t>6</a:t>
            </a:r>
          </a:p>
        </p:txBody>
      </p:sp>
      <p:cxnSp>
        <p:nvCxnSpPr>
          <p:cNvPr id="75" name="Rak koppling 74">
            <a:extLst>
              <a:ext uri="{FF2B5EF4-FFF2-40B4-BE49-F238E27FC236}">
                <a16:creationId xmlns:a16="http://schemas.microsoft.com/office/drawing/2014/main" id="{79964A11-3231-4CB4-AAFE-7854B50E4C33}"/>
              </a:ext>
            </a:extLst>
          </p:cNvPr>
          <p:cNvCxnSpPr>
            <a:cxnSpLocks/>
          </p:cNvCxnSpPr>
          <p:nvPr/>
        </p:nvCxnSpPr>
        <p:spPr>
          <a:xfrm>
            <a:off x="8697871" y="2702758"/>
            <a:ext cx="334211" cy="169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00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Vad händer nu?</a:t>
            </a:r>
          </a:p>
        </p:txBody>
      </p:sp>
      <p:sp>
        <p:nvSpPr>
          <p:cNvPr id="76" name="textruta 75">
            <a:extLst>
              <a:ext uri="{FF2B5EF4-FFF2-40B4-BE49-F238E27FC236}">
                <a16:creationId xmlns:a16="http://schemas.microsoft.com/office/drawing/2014/main" id="{454BA142-D3B7-45BB-96D0-76CD87DE74B7}"/>
              </a:ext>
            </a:extLst>
          </p:cNvPr>
          <p:cNvSpPr txBox="1"/>
          <p:nvPr/>
        </p:nvSpPr>
        <p:spPr>
          <a:xfrm>
            <a:off x="540001" y="540000"/>
            <a:ext cx="4307226" cy="4202626"/>
          </a:xfrm>
          <a:prstGeom prst="rect">
            <a:avLst/>
          </a:prstGeom>
          <a:noFill/>
        </p:spPr>
        <p:txBody>
          <a:bodyPr wrap="square" lIns="0" rtlCol="0" anchor="t" anchorCtr="0">
            <a:noAutofit/>
          </a:bodyPr>
          <a:lstStyle/>
          <a:p>
            <a:pPr>
              <a:lnSpc>
                <a:spcPts val="2000"/>
              </a:lnSpc>
              <a:spcAft>
                <a:spcPts val="1200"/>
              </a:spcAft>
              <a:buSzPct val="85000"/>
            </a:pPr>
            <a:r>
              <a:rPr lang="sv-SE" sz="1600" dirty="0">
                <a:latin typeface="Franklin Gothic Demi" panose="020B0703020102020204" pitchFamily="34" charset="0"/>
              </a:rPr>
              <a:t>Samråd</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Samråd sker under tiden </a:t>
            </a:r>
            <a:r>
              <a:rPr lang="sv-SE" sz="1600" u="sng" dirty="0">
                <a:latin typeface="Franklin Gothic Book" panose="020B0503020102020204" pitchFamily="34" charset="0"/>
              </a:rPr>
              <a:t>5 juni – 1 juli 2025</a:t>
            </a:r>
            <a:r>
              <a:rPr lang="sv-SE" sz="1600" dirty="0">
                <a:latin typeface="Franklin Gothic Book" panose="020B0503020102020204" pitchFamily="34" charset="0"/>
              </a:rPr>
              <a:t>. Samrådsmöte sker 10 juni.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Planhandlingar och bilagor finns tillgängliga på kommunens hemsida (www.ockero.se), på kommunhuset och på Öckerö bibliotek.</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Under samrådstiden har du möjlighet att framföra synpunkter på förslaget. </a:t>
            </a:r>
            <a:br>
              <a:rPr lang="sv-SE" sz="1600" dirty="0">
                <a:latin typeface="Franklin Gothic Book" panose="020B0503020102020204" pitchFamily="34" charset="0"/>
              </a:rPr>
            </a:br>
            <a:r>
              <a:rPr lang="sv-SE" sz="1600" dirty="0">
                <a:latin typeface="Franklin Gothic Book" panose="020B0503020102020204" pitchFamily="34" charset="0"/>
              </a:rPr>
              <a:t>Synpunkterna ska vara skriftliga och tydligt rubricerade för att underlätta hantering och registrering.</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Synpunkter kan lämnas via e-post eller vanlig post och ska vara kommunstyrelsen tillhanda </a:t>
            </a:r>
            <a:r>
              <a:rPr lang="sv-SE" sz="1600" u="sng" dirty="0">
                <a:latin typeface="Franklin Gothic Book" panose="020B0503020102020204" pitchFamily="34" charset="0"/>
              </a:rPr>
              <a:t>senast 1 juli 2025</a:t>
            </a:r>
            <a:r>
              <a:rPr lang="sv-SE" sz="1600" dirty="0">
                <a:latin typeface="Franklin Gothic Book" panose="020B0503020102020204" pitchFamily="34" charset="0"/>
              </a:rPr>
              <a:t>.</a:t>
            </a:r>
          </a:p>
        </p:txBody>
      </p:sp>
      <p:grpSp>
        <p:nvGrpSpPr>
          <p:cNvPr id="5" name="Grupp 4">
            <a:extLst>
              <a:ext uri="{FF2B5EF4-FFF2-40B4-BE49-F238E27FC236}">
                <a16:creationId xmlns:a16="http://schemas.microsoft.com/office/drawing/2014/main" id="{C2985632-4448-466F-8BC5-D9C85C8EC2D9}"/>
              </a:ext>
            </a:extLst>
          </p:cNvPr>
          <p:cNvGrpSpPr/>
          <p:nvPr/>
        </p:nvGrpSpPr>
        <p:grpSpPr>
          <a:xfrm>
            <a:off x="5657379" y="2385217"/>
            <a:ext cx="3942300" cy="2065816"/>
            <a:chOff x="5654925" y="2484957"/>
            <a:chExt cx="3942300" cy="2065816"/>
          </a:xfrm>
        </p:grpSpPr>
        <p:sp>
          <p:nvSpPr>
            <p:cNvPr id="4" name="Rulle: vågrät 3">
              <a:extLst>
                <a:ext uri="{FF2B5EF4-FFF2-40B4-BE49-F238E27FC236}">
                  <a16:creationId xmlns:a16="http://schemas.microsoft.com/office/drawing/2014/main" id="{19F4B6F2-1D98-4239-B6CF-1FE3B9CCC620}"/>
                </a:ext>
              </a:extLst>
            </p:cNvPr>
            <p:cNvSpPr/>
            <p:nvPr/>
          </p:nvSpPr>
          <p:spPr>
            <a:xfrm>
              <a:off x="5654925" y="2484957"/>
              <a:ext cx="3942300" cy="2065816"/>
            </a:xfrm>
            <a:prstGeom prst="horizontalScroll">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7" name="textruta 76">
              <a:extLst>
                <a:ext uri="{FF2B5EF4-FFF2-40B4-BE49-F238E27FC236}">
                  <a16:creationId xmlns:a16="http://schemas.microsoft.com/office/drawing/2014/main" id="{277F7EC1-8459-455A-B762-9A7372248F3A}"/>
                </a:ext>
              </a:extLst>
            </p:cNvPr>
            <p:cNvSpPr txBox="1"/>
            <p:nvPr/>
          </p:nvSpPr>
          <p:spPr>
            <a:xfrm>
              <a:off x="6229408" y="2818206"/>
              <a:ext cx="3213594" cy="1226403"/>
            </a:xfrm>
            <a:prstGeom prst="rect">
              <a:avLst/>
            </a:prstGeom>
            <a:noFill/>
          </p:spPr>
          <p:txBody>
            <a:bodyPr wrap="square" lIns="0" rtlCol="0" anchor="t" anchorCtr="0">
              <a:noAutofit/>
            </a:bodyPr>
            <a:lstStyle/>
            <a:p>
              <a:pPr>
                <a:lnSpc>
                  <a:spcPts val="2000"/>
                </a:lnSpc>
                <a:spcAft>
                  <a:spcPts val="1200"/>
                </a:spcAft>
                <a:buSzPct val="85000"/>
              </a:pPr>
              <a:r>
                <a:rPr lang="sv-SE" sz="1600" dirty="0">
                  <a:latin typeface="Franklin Gothic Demi" panose="020B0703020102020204" pitchFamily="34" charset="0"/>
                </a:rPr>
                <a:t>Samrådsyttrande </a:t>
              </a:r>
            </a:p>
            <a:p>
              <a:pPr>
                <a:lnSpc>
                  <a:spcPts val="2000"/>
                </a:lnSpc>
                <a:spcAft>
                  <a:spcPts val="1200"/>
                </a:spcAft>
                <a:buSzPct val="85000"/>
              </a:pPr>
              <a:r>
                <a:rPr lang="sv-SE" sz="1600" dirty="0">
                  <a:latin typeface="Franklin Gothic Demi" panose="020B0703020102020204" pitchFamily="34" charset="0"/>
                </a:rPr>
                <a:t>Detaljplan för del av </a:t>
              </a:r>
              <a:br>
                <a:rPr lang="sv-SE" sz="1600" dirty="0">
                  <a:latin typeface="Franklin Gothic Demi" panose="020B0703020102020204" pitchFamily="34" charset="0"/>
                </a:rPr>
              </a:br>
              <a:r>
                <a:rPr lang="sv-SE" sz="1600" dirty="0">
                  <a:latin typeface="Franklin Gothic Demi" panose="020B0703020102020204" pitchFamily="34" charset="0"/>
                </a:rPr>
                <a:t>Björkö 3:154 m.fl. – </a:t>
              </a:r>
              <a:r>
                <a:rPr lang="sv-SE" sz="1600" dirty="0" err="1">
                  <a:latin typeface="Franklin Gothic Demi" panose="020B0703020102020204" pitchFamily="34" charset="0"/>
                </a:rPr>
                <a:t>Vitsippevägen</a:t>
              </a:r>
              <a:r>
                <a:rPr lang="sv-SE" sz="1600" dirty="0">
                  <a:latin typeface="Franklin Gothic Demi" panose="020B0703020102020204" pitchFamily="34" charset="0"/>
                </a:rPr>
                <a:t> </a:t>
              </a:r>
            </a:p>
            <a:p>
              <a:pPr>
                <a:lnSpc>
                  <a:spcPts val="2000"/>
                </a:lnSpc>
                <a:spcAft>
                  <a:spcPts val="1200"/>
                </a:spcAft>
                <a:buSzPct val="85000"/>
              </a:pPr>
              <a:r>
                <a:rPr lang="sv-SE" sz="1600" dirty="0">
                  <a:latin typeface="Franklin Gothic Demi" panose="020B0703020102020204" pitchFamily="34" charset="0"/>
                </a:rPr>
                <a:t>Diarienummer KS 2023/277</a:t>
              </a:r>
            </a:p>
          </p:txBody>
        </p:sp>
      </p:grpSp>
      <p:sp>
        <p:nvSpPr>
          <p:cNvPr id="78" name="textruta 77">
            <a:extLst>
              <a:ext uri="{FF2B5EF4-FFF2-40B4-BE49-F238E27FC236}">
                <a16:creationId xmlns:a16="http://schemas.microsoft.com/office/drawing/2014/main" id="{FA8F318C-C0DB-46E3-9B29-D3A0E99BFA18}"/>
              </a:ext>
            </a:extLst>
          </p:cNvPr>
          <p:cNvSpPr txBox="1"/>
          <p:nvPr/>
        </p:nvSpPr>
        <p:spPr>
          <a:xfrm>
            <a:off x="5657379" y="540000"/>
            <a:ext cx="5997071" cy="1944957"/>
          </a:xfrm>
          <a:prstGeom prst="rect">
            <a:avLst/>
          </a:prstGeom>
          <a:noFill/>
        </p:spPr>
        <p:txBody>
          <a:bodyPr wrap="square" lIns="0" rtlCol="0" anchor="t" anchorCtr="0">
            <a:noAutofit/>
          </a:bodyPr>
          <a:lstStyle/>
          <a:p>
            <a:pPr>
              <a:lnSpc>
                <a:spcPts val="2000"/>
              </a:lnSpc>
              <a:spcAft>
                <a:spcPts val="1200"/>
              </a:spcAft>
              <a:buSzPct val="85000"/>
            </a:pPr>
            <a:r>
              <a:rPr lang="sv-SE" sz="1600" dirty="0">
                <a:latin typeface="Franklin Gothic Demi" panose="020B0703020102020204" pitchFamily="34" charset="0"/>
              </a:rPr>
              <a:t>Efter samråd</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Efter samrådet upprättas en samrådsredogörelse där alla synpunkter som inkommit under samrådstiden sammanställs. Planhandlingarna revideras sedan eventuellt med utgångspunkt från inkomna yttranden, innan detaljplanen tas upp för beslut om granskning i kommunstyrelsen.</a:t>
            </a:r>
          </a:p>
        </p:txBody>
      </p:sp>
      <p:grpSp>
        <p:nvGrpSpPr>
          <p:cNvPr id="24" name="Grupp 23">
            <a:extLst>
              <a:ext uri="{FF2B5EF4-FFF2-40B4-BE49-F238E27FC236}">
                <a16:creationId xmlns:a16="http://schemas.microsoft.com/office/drawing/2014/main" id="{AECAD24E-5A8E-4EED-A9C9-57B6EB9D1A5B}"/>
              </a:ext>
            </a:extLst>
          </p:cNvPr>
          <p:cNvGrpSpPr/>
          <p:nvPr/>
        </p:nvGrpSpPr>
        <p:grpSpPr>
          <a:xfrm>
            <a:off x="7087528" y="4742626"/>
            <a:ext cx="4554861" cy="1055670"/>
            <a:chOff x="7087528" y="4742626"/>
            <a:chExt cx="4554861" cy="1055670"/>
          </a:xfrm>
        </p:grpSpPr>
        <p:sp>
          <p:nvSpPr>
            <p:cNvPr id="34" name="Rektangel: rundade hörn 33">
              <a:extLst>
                <a:ext uri="{FF2B5EF4-FFF2-40B4-BE49-F238E27FC236}">
                  <a16:creationId xmlns:a16="http://schemas.microsoft.com/office/drawing/2014/main" id="{0895C9B1-45E7-4715-A2D2-99536F0CC66F}"/>
                </a:ext>
              </a:extLst>
            </p:cNvPr>
            <p:cNvSpPr/>
            <p:nvPr/>
          </p:nvSpPr>
          <p:spPr>
            <a:xfrm>
              <a:off x="7087528" y="4790296"/>
              <a:ext cx="4554861" cy="1008000"/>
            </a:xfrm>
            <a:prstGeom prst="roundRect">
              <a:avLst>
                <a:gd name="adj" fmla="val 1147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29BB38EE-E977-43E9-894F-0778AECCFC52}"/>
                </a:ext>
              </a:extLst>
            </p:cNvPr>
            <p:cNvSpPr>
              <a:spLocks noChangeAspect="1"/>
            </p:cNvSpPr>
            <p:nvPr/>
          </p:nvSpPr>
          <p:spPr>
            <a:xfrm>
              <a:off x="7277591" y="4821491"/>
              <a:ext cx="1260000" cy="882000"/>
            </a:xfrm>
            <a:prstGeom prst="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Likbent triangel 9">
              <a:extLst>
                <a:ext uri="{FF2B5EF4-FFF2-40B4-BE49-F238E27FC236}">
                  <a16:creationId xmlns:a16="http://schemas.microsoft.com/office/drawing/2014/main" id="{6259BA03-BAFD-4719-AA44-AA9EC43428A2}"/>
                </a:ext>
              </a:extLst>
            </p:cNvPr>
            <p:cNvSpPr/>
            <p:nvPr/>
          </p:nvSpPr>
          <p:spPr>
            <a:xfrm rot="10800000">
              <a:off x="7288091" y="4818825"/>
              <a:ext cx="1249500" cy="558813"/>
            </a:xfrm>
            <a:prstGeom prst="triangle">
              <a:avLst/>
            </a:prstGeom>
            <a:solidFill>
              <a:schemeClr val="bg1"/>
            </a:solidFill>
            <a:ln w="12700">
              <a:solidFill>
                <a:schemeClr val="tx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3" name="textruta 82">
              <a:extLst>
                <a:ext uri="{FF2B5EF4-FFF2-40B4-BE49-F238E27FC236}">
                  <a16:creationId xmlns:a16="http://schemas.microsoft.com/office/drawing/2014/main" id="{AA95D266-4F50-428A-BC47-7E9FA43D6655}"/>
                </a:ext>
              </a:extLst>
            </p:cNvPr>
            <p:cNvSpPr txBox="1"/>
            <p:nvPr/>
          </p:nvSpPr>
          <p:spPr>
            <a:xfrm>
              <a:off x="8618977" y="4742626"/>
              <a:ext cx="2962275" cy="1008000"/>
            </a:xfrm>
            <a:prstGeom prst="rect">
              <a:avLst/>
            </a:prstGeom>
            <a:solidFill>
              <a:schemeClr val="bg1"/>
            </a:solidFill>
          </p:spPr>
          <p:txBody>
            <a:bodyPr wrap="square" lIns="144000" rIns="0" rtlCol="0" anchor="t" anchorCtr="0">
              <a:noAutofit/>
            </a:bodyPr>
            <a:lstStyle/>
            <a:p>
              <a:pPr>
                <a:lnSpc>
                  <a:spcPts val="1900"/>
                </a:lnSpc>
                <a:buSzPct val="85000"/>
              </a:pPr>
              <a:r>
                <a:rPr lang="sv-SE" sz="1600" dirty="0">
                  <a:latin typeface="Franklin Gothic Demi" panose="020B0703020102020204" pitchFamily="34" charset="0"/>
                </a:rPr>
                <a:t>Öckerö kommun</a:t>
              </a:r>
            </a:p>
            <a:p>
              <a:pPr>
                <a:lnSpc>
                  <a:spcPts val="1900"/>
                </a:lnSpc>
                <a:buSzPct val="85000"/>
              </a:pPr>
              <a:r>
                <a:rPr lang="sv-SE" sz="1600" dirty="0">
                  <a:latin typeface="Franklin Gothic Demi" panose="020B0703020102020204" pitchFamily="34" charset="0"/>
                </a:rPr>
                <a:t>Kommunstyrelsen / Avd. för</a:t>
              </a:r>
              <a:br>
                <a:rPr lang="sv-SE" sz="1600" dirty="0">
                  <a:latin typeface="Franklin Gothic Demi" panose="020B0703020102020204" pitchFamily="34" charset="0"/>
                </a:rPr>
              </a:br>
              <a:r>
                <a:rPr lang="sv-SE" sz="1600" dirty="0">
                  <a:latin typeface="Franklin Gothic Demi" panose="020B0703020102020204" pitchFamily="34" charset="0"/>
                </a:rPr>
                <a:t>Strategisk samhällsutveckling</a:t>
              </a:r>
            </a:p>
            <a:p>
              <a:pPr>
                <a:lnSpc>
                  <a:spcPts val="1900"/>
                </a:lnSpc>
                <a:buSzPct val="85000"/>
              </a:pPr>
              <a:r>
                <a:rPr lang="sv-SE" sz="1600" dirty="0">
                  <a:latin typeface="Franklin Gothic Demi" panose="020B0703020102020204" pitchFamily="34" charset="0"/>
                </a:rPr>
                <a:t>475 80 Öckerö</a:t>
              </a:r>
            </a:p>
          </p:txBody>
        </p:sp>
      </p:grpSp>
      <p:grpSp>
        <p:nvGrpSpPr>
          <p:cNvPr id="21" name="Grupp 20">
            <a:extLst>
              <a:ext uri="{FF2B5EF4-FFF2-40B4-BE49-F238E27FC236}">
                <a16:creationId xmlns:a16="http://schemas.microsoft.com/office/drawing/2014/main" id="{ED46F721-4915-4244-AE48-FC3F55FA3E19}"/>
              </a:ext>
            </a:extLst>
          </p:cNvPr>
          <p:cNvGrpSpPr/>
          <p:nvPr/>
        </p:nvGrpSpPr>
        <p:grpSpPr>
          <a:xfrm>
            <a:off x="3837520" y="4790251"/>
            <a:ext cx="3049087" cy="1008000"/>
            <a:chOff x="3089659" y="4845938"/>
            <a:chExt cx="3049087" cy="1008000"/>
          </a:xfrm>
        </p:grpSpPr>
        <p:sp>
          <p:nvSpPr>
            <p:cNvPr id="14" name="Rektangel: rundade hörn 13">
              <a:extLst>
                <a:ext uri="{FF2B5EF4-FFF2-40B4-BE49-F238E27FC236}">
                  <a16:creationId xmlns:a16="http://schemas.microsoft.com/office/drawing/2014/main" id="{F5FA0D12-55DB-4793-9598-93B185AB1384}"/>
                </a:ext>
              </a:extLst>
            </p:cNvPr>
            <p:cNvSpPr/>
            <p:nvPr/>
          </p:nvSpPr>
          <p:spPr>
            <a:xfrm>
              <a:off x="3222246" y="4845938"/>
              <a:ext cx="2916500" cy="1008000"/>
            </a:xfrm>
            <a:prstGeom prst="roundRect">
              <a:avLst>
                <a:gd name="adj" fmla="val 1147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58E5864A-BB03-4E5E-BF2C-BB90C9229C33}"/>
                </a:ext>
              </a:extLst>
            </p:cNvPr>
            <p:cNvSpPr/>
            <p:nvPr/>
          </p:nvSpPr>
          <p:spPr>
            <a:xfrm>
              <a:off x="3089659" y="5364841"/>
              <a:ext cx="1244309" cy="461601"/>
            </a:xfrm>
            <a:prstGeom prst="rect">
              <a:avLst/>
            </a:prstGeom>
          </p:spPr>
          <p:txBody>
            <a:bodyPr wrap="square">
              <a:spAutoFit/>
            </a:bodyPr>
            <a:lstStyle/>
            <a:p>
              <a:pPr algn="ctr">
                <a:lnSpc>
                  <a:spcPts val="2000"/>
                </a:lnSpc>
                <a:spcAft>
                  <a:spcPts val="600"/>
                </a:spcAft>
                <a:buSzPct val="85000"/>
              </a:pPr>
              <a:r>
                <a:rPr lang="sv-SE" sz="6000" dirty="0">
                  <a:ln w="25400">
                    <a:noFill/>
                  </a:ln>
                  <a:solidFill>
                    <a:schemeClr val="bg1"/>
                  </a:solidFill>
                  <a:effectLst>
                    <a:outerShdw blurRad="50800" dist="38100" dir="2700000" algn="tl" rotWithShape="0">
                      <a:prstClr val="black">
                        <a:alpha val="40000"/>
                      </a:prstClr>
                    </a:outerShdw>
                  </a:effectLst>
                  <a:latin typeface="Franklin Gothic Book" panose="020B0503020102020204" pitchFamily="34" charset="0"/>
                </a:rPr>
                <a:t>@</a:t>
              </a:r>
              <a:endParaRPr lang="sv-SE" dirty="0">
                <a:ln w="25400">
                  <a:noFill/>
                </a:ln>
                <a:solidFill>
                  <a:schemeClr val="bg1"/>
                </a:solidFill>
                <a:effectLst>
                  <a:outerShdw blurRad="50800" dist="38100" dir="2700000" algn="tl" rotWithShape="0">
                    <a:prstClr val="black">
                      <a:alpha val="40000"/>
                    </a:prstClr>
                  </a:outerShdw>
                </a:effectLst>
                <a:latin typeface="Franklin Gothic Book" panose="020B0503020102020204" pitchFamily="34" charset="0"/>
              </a:endParaRPr>
            </a:p>
          </p:txBody>
        </p:sp>
        <p:sp>
          <p:nvSpPr>
            <p:cNvPr id="91" name="textruta 90">
              <a:extLst>
                <a:ext uri="{FF2B5EF4-FFF2-40B4-BE49-F238E27FC236}">
                  <a16:creationId xmlns:a16="http://schemas.microsoft.com/office/drawing/2014/main" id="{7958D597-EC85-4D97-9903-C594F0CB2554}"/>
                </a:ext>
              </a:extLst>
            </p:cNvPr>
            <p:cNvSpPr txBox="1"/>
            <p:nvPr/>
          </p:nvSpPr>
          <p:spPr>
            <a:xfrm>
              <a:off x="4099365" y="5177585"/>
              <a:ext cx="1934408" cy="382807"/>
            </a:xfrm>
            <a:prstGeom prst="rect">
              <a:avLst/>
            </a:prstGeom>
            <a:noFill/>
          </p:spPr>
          <p:txBody>
            <a:bodyPr wrap="square" lIns="0" rtlCol="0" anchor="t" anchorCtr="0">
              <a:noAutofit/>
            </a:bodyPr>
            <a:lstStyle/>
            <a:p>
              <a:pPr>
                <a:lnSpc>
                  <a:spcPts val="2000"/>
                </a:lnSpc>
                <a:spcAft>
                  <a:spcPts val="600"/>
                </a:spcAft>
                <a:buSzPct val="85000"/>
              </a:pPr>
              <a:r>
                <a:rPr lang="sv-SE" sz="1600" dirty="0">
                  <a:latin typeface="Franklin Gothic Demi" panose="020B0703020102020204" pitchFamily="34" charset="0"/>
                  <a:hlinkClick r:id="rId4"/>
                </a:rPr>
                <a:t>kommun@ockero.se</a:t>
              </a:r>
              <a:endParaRPr lang="sv-SE" sz="1600" dirty="0">
                <a:latin typeface="Franklin Gothic Book" panose="020B0503020102020204" pitchFamily="34" charset="0"/>
              </a:endParaRPr>
            </a:p>
          </p:txBody>
        </p:sp>
      </p:grpSp>
      <p:sp>
        <p:nvSpPr>
          <p:cNvPr id="94" name="Pil: nedåt 93">
            <a:extLst>
              <a:ext uri="{FF2B5EF4-FFF2-40B4-BE49-F238E27FC236}">
                <a16:creationId xmlns:a16="http://schemas.microsoft.com/office/drawing/2014/main" id="{90FD5A94-2EA8-4FA2-9C5B-D5C9B4AC91A4}"/>
              </a:ext>
            </a:extLst>
          </p:cNvPr>
          <p:cNvSpPr/>
          <p:nvPr/>
        </p:nvSpPr>
        <p:spPr>
          <a:xfrm>
            <a:off x="7786703" y="4287310"/>
            <a:ext cx="334826" cy="403211"/>
          </a:xfrm>
          <a:prstGeom prst="downArrow">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Pil: nedåt 24">
            <a:extLst>
              <a:ext uri="{FF2B5EF4-FFF2-40B4-BE49-F238E27FC236}">
                <a16:creationId xmlns:a16="http://schemas.microsoft.com/office/drawing/2014/main" id="{DDE1AC44-D15A-4DC7-91CE-7038276C3E32}"/>
              </a:ext>
            </a:extLst>
          </p:cNvPr>
          <p:cNvSpPr/>
          <p:nvPr/>
        </p:nvSpPr>
        <p:spPr>
          <a:xfrm>
            <a:off x="6273340" y="4287310"/>
            <a:ext cx="334826" cy="408515"/>
          </a:xfrm>
          <a:prstGeom prst="downArrow">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il: sparr 17">
            <a:extLst>
              <a:ext uri="{FF2B5EF4-FFF2-40B4-BE49-F238E27FC236}">
                <a16:creationId xmlns:a16="http://schemas.microsoft.com/office/drawing/2014/main" id="{CBB2A476-6C16-4885-A9F8-E564A75C6A0D}"/>
              </a:ext>
            </a:extLst>
          </p:cNvPr>
          <p:cNvSpPr/>
          <p:nvPr/>
        </p:nvSpPr>
        <p:spPr>
          <a:xfrm>
            <a:off x="4766848" y="2652692"/>
            <a:ext cx="720000" cy="1152000"/>
          </a:xfrm>
          <a:prstGeom prst="chevron">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40054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070015B-E527-4E2E-9808-BC7E7E8E2F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68894" y="3943351"/>
            <a:ext cx="2021122" cy="2318228"/>
          </a:xfrm>
          <a:prstGeom prst="rect">
            <a:avLst/>
          </a:prstGeom>
        </p:spPr>
      </p:pic>
      <p:grpSp>
        <p:nvGrpSpPr>
          <p:cNvPr id="42" name="Grupp 41">
            <a:extLst>
              <a:ext uri="{FF2B5EF4-FFF2-40B4-BE49-F238E27FC236}">
                <a16:creationId xmlns:a16="http://schemas.microsoft.com/office/drawing/2014/main" id="{A28EF522-F38F-4C9F-9BF7-C3D1B900AE23}"/>
              </a:ext>
            </a:extLst>
          </p:cNvPr>
          <p:cNvGrpSpPr/>
          <p:nvPr/>
        </p:nvGrpSpPr>
        <p:grpSpPr>
          <a:xfrm>
            <a:off x="0" y="6256051"/>
            <a:ext cx="12192000" cy="620609"/>
            <a:chOff x="1" y="6256051"/>
            <a:chExt cx="12192000" cy="620609"/>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grpSp>
      <p:sp>
        <p:nvSpPr>
          <p:cNvPr id="10" name="textruta 9">
            <a:extLst>
              <a:ext uri="{FF2B5EF4-FFF2-40B4-BE49-F238E27FC236}">
                <a16:creationId xmlns:a16="http://schemas.microsoft.com/office/drawing/2014/main" id="{D657B76D-4A4E-4B5C-BD14-2637B9C60DF6}"/>
              </a:ext>
            </a:extLst>
          </p:cNvPr>
          <p:cNvSpPr txBox="1"/>
          <p:nvPr/>
        </p:nvSpPr>
        <p:spPr>
          <a:xfrm>
            <a:off x="3" y="2627416"/>
            <a:ext cx="12191997" cy="699921"/>
          </a:xfrm>
          <a:prstGeom prst="rect">
            <a:avLst/>
          </a:prstGeom>
          <a:noFill/>
        </p:spPr>
        <p:txBody>
          <a:bodyPr wrap="square" lIns="0" rtlCol="0" anchor="t" anchorCtr="0">
            <a:noAutofit/>
          </a:bodyPr>
          <a:lstStyle/>
          <a:p>
            <a:pPr algn="ctr">
              <a:lnSpc>
                <a:spcPct val="150000"/>
              </a:lnSpc>
            </a:pPr>
            <a:r>
              <a:rPr lang="sv-SE" sz="2400" dirty="0">
                <a:solidFill>
                  <a:schemeClr val="tx2"/>
                </a:solidFill>
                <a:latin typeface="Franklin Gothic Heavy" panose="020B0903020102020204" pitchFamily="34" charset="0"/>
              </a:rPr>
              <a:t>Tack för uppmärksamheten</a:t>
            </a:r>
          </a:p>
          <a:p>
            <a:pPr algn="ctr"/>
            <a:endParaRPr lang="sv-SE" sz="1600" dirty="0">
              <a:solidFill>
                <a:schemeClr val="tx2"/>
              </a:solidFill>
              <a:latin typeface="Franklin Gothic Medium" panose="020B0603020102020204" pitchFamily="34" charset="0"/>
            </a:endParaRPr>
          </a:p>
        </p:txBody>
      </p:sp>
    </p:spTree>
    <p:extLst>
      <p:ext uri="{BB962C8B-B14F-4D97-AF65-F5344CB8AC3E}">
        <p14:creationId xmlns:p14="http://schemas.microsoft.com/office/powerpoint/2010/main" val="183685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9FB6299-2130-4517-ADE7-BDBBC8F349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2225" y="0"/>
            <a:ext cx="9629775" cy="6634650"/>
          </a:xfrm>
          <a:prstGeom prst="rect">
            <a:avLst/>
          </a:prstGeom>
          <a:noFill/>
        </p:spPr>
      </p:pic>
      <p:sp>
        <p:nvSpPr>
          <p:cNvPr id="11" name="Rektangel 10">
            <a:extLst>
              <a:ext uri="{FF2B5EF4-FFF2-40B4-BE49-F238E27FC236}">
                <a16:creationId xmlns:a16="http://schemas.microsoft.com/office/drawing/2014/main" id="{DCF88ACB-ED45-4356-8CB8-C9ACA2E12F1F}"/>
              </a:ext>
            </a:extLst>
          </p:cNvPr>
          <p:cNvSpPr/>
          <p:nvPr/>
        </p:nvSpPr>
        <p:spPr>
          <a:xfrm>
            <a:off x="2553081" y="0"/>
            <a:ext cx="3664833" cy="6365690"/>
          </a:xfrm>
          <a:prstGeom prst="rect">
            <a:avLst/>
          </a:prstGeom>
          <a:gradFill flip="none" rotWithShape="1">
            <a:gsLst>
              <a:gs pos="50000">
                <a:srgbClr val="FFFFFF">
                  <a:alpha val="75000"/>
                </a:srgbClr>
              </a:gs>
              <a:gs pos="0">
                <a:schemeClr val="accent1">
                  <a:lumMod val="0"/>
                  <a:lumOff val="100000"/>
                </a:schemeClr>
              </a:gs>
              <a:gs pos="100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Syfte</a:t>
            </a:r>
          </a:p>
        </p:txBody>
      </p:sp>
      <p:sp>
        <p:nvSpPr>
          <p:cNvPr id="6" name="textruta 5">
            <a:extLst>
              <a:ext uri="{FF2B5EF4-FFF2-40B4-BE49-F238E27FC236}">
                <a16:creationId xmlns:a16="http://schemas.microsoft.com/office/drawing/2014/main" id="{D3C91BB9-F128-40C8-8272-E5DA91F1F411}"/>
              </a:ext>
            </a:extLst>
          </p:cNvPr>
          <p:cNvSpPr txBox="1"/>
          <p:nvPr/>
        </p:nvSpPr>
        <p:spPr>
          <a:xfrm>
            <a:off x="540001" y="900001"/>
            <a:ext cx="4403958" cy="4205400"/>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Detaljplanen syftar till att möjliggöra för bostadsbebyggelse i form av flerbostadshus med ca 30-40 lägenheter. Förslaget möjliggör också en byggrätt för enbostadshus, alternativt komplementbyggnad till flerbostadshus eller utökad boendeparkering för flerbostadshus i den norra delen av planområdet.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I detaljplanens syfte ingår det vidare att värna om befintlig topografi och utveckla befintliga gröna värden i östra och norra delen av planområdet. Dessa områden planläggs som allmän plats natur för att säkerställa bevarandet av platsens naturvärden och en fortsatt tillgänglighet för allmänheten.</a:t>
            </a:r>
          </a:p>
        </p:txBody>
      </p:sp>
    </p:spTree>
    <p:extLst>
      <p:ext uri="{BB962C8B-B14F-4D97-AF65-F5344CB8AC3E}">
        <p14:creationId xmlns:p14="http://schemas.microsoft.com/office/powerpoint/2010/main" val="363950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40000" y="538612"/>
            <a:ext cx="3584036" cy="5276223"/>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Planarbetet bedrivs med utökat förfarande i enlighet med 5 kap. Plan- och bygglagen 2010:900.</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Planförslaget är förenligt med kommunens översiktsplan och i huvudsak förenligt med FÖP Björkö.</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Genomförandet av detaljplanen bedöms inte medföra betydande miljöpåverkan.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Laga kraftvunnen detaljplan ersätter byggnadsplan från 1983 inom föreslaget planområde.</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Genomförandetiden för laga kraftvunnen detaljplan är 5 år. Innan genomförandetiden börjar löpa får bygglov för åtgärder enligt planen inte ges.</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Detaljplanen</a:t>
            </a:r>
          </a:p>
        </p:txBody>
      </p:sp>
      <p:grpSp>
        <p:nvGrpSpPr>
          <p:cNvPr id="19" name="Grupp 18">
            <a:extLst>
              <a:ext uri="{FF2B5EF4-FFF2-40B4-BE49-F238E27FC236}">
                <a16:creationId xmlns:a16="http://schemas.microsoft.com/office/drawing/2014/main" id="{9B7C0500-8CF5-4665-9C32-3BBF7CBBD2D9}"/>
              </a:ext>
            </a:extLst>
          </p:cNvPr>
          <p:cNvGrpSpPr/>
          <p:nvPr/>
        </p:nvGrpSpPr>
        <p:grpSpPr>
          <a:xfrm>
            <a:off x="4765946" y="447524"/>
            <a:ext cx="3153883" cy="5461174"/>
            <a:chOff x="8075175" y="540000"/>
            <a:chExt cx="3153883" cy="5461174"/>
          </a:xfrm>
        </p:grpSpPr>
        <p:sp>
          <p:nvSpPr>
            <p:cNvPr id="38" name="Pil: femhörning 37">
              <a:extLst>
                <a:ext uri="{FF2B5EF4-FFF2-40B4-BE49-F238E27FC236}">
                  <a16:creationId xmlns:a16="http://schemas.microsoft.com/office/drawing/2014/main" id="{F1524680-55A5-44E1-A0C2-1451C67E9E91}"/>
                </a:ext>
              </a:extLst>
            </p:cNvPr>
            <p:cNvSpPr/>
            <p:nvPr/>
          </p:nvSpPr>
          <p:spPr>
            <a:xfrm>
              <a:off x="8075175" y="3249343"/>
              <a:ext cx="1307864" cy="3600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7229C102-E084-483D-8411-6517F3EFFB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21140" y="540000"/>
              <a:ext cx="1807918" cy="5461174"/>
            </a:xfrm>
            <a:prstGeom prst="rect">
              <a:avLst/>
            </a:prstGeom>
          </p:spPr>
        </p:pic>
        <p:sp>
          <p:nvSpPr>
            <p:cNvPr id="18" name="Pil: femhörning 17">
              <a:extLst>
                <a:ext uri="{FF2B5EF4-FFF2-40B4-BE49-F238E27FC236}">
                  <a16:creationId xmlns:a16="http://schemas.microsoft.com/office/drawing/2014/main" id="{146DA2BD-25D7-4278-A61A-6FFCC96AD569}"/>
                </a:ext>
              </a:extLst>
            </p:cNvPr>
            <p:cNvSpPr/>
            <p:nvPr/>
          </p:nvSpPr>
          <p:spPr>
            <a:xfrm>
              <a:off x="8075176" y="1401955"/>
              <a:ext cx="1307864" cy="360000"/>
            </a:xfrm>
            <a:prstGeom prst="homePlat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60DDE858-5C29-49B2-92E4-B47F4248DC8A}"/>
                </a:ext>
              </a:extLst>
            </p:cNvPr>
            <p:cNvSpPr txBox="1"/>
            <p:nvPr/>
          </p:nvSpPr>
          <p:spPr>
            <a:xfrm>
              <a:off x="8075176" y="1401955"/>
              <a:ext cx="1176177" cy="360000"/>
            </a:xfrm>
            <a:prstGeom prst="rect">
              <a:avLst/>
            </a:prstGeom>
            <a:noFill/>
          </p:spPr>
          <p:txBody>
            <a:bodyPr wrap="square" lIns="0" rtlCol="0" anchor="ctr" anchorCtr="0">
              <a:noAutofit/>
            </a:bodyPr>
            <a:lstStyle/>
            <a:p>
              <a:pPr algn="r"/>
              <a:r>
                <a:rPr lang="sv-SE" sz="1400" dirty="0">
                  <a:solidFill>
                    <a:schemeClr val="tx2"/>
                  </a:solidFill>
                  <a:latin typeface="Franklin Gothic Demi" panose="020B0703020102020204" pitchFamily="34" charset="0"/>
                </a:rPr>
                <a:t>Q2, 2025</a:t>
              </a:r>
            </a:p>
          </p:txBody>
        </p:sp>
        <p:sp>
          <p:nvSpPr>
            <p:cNvPr id="32" name="textruta 31">
              <a:extLst>
                <a:ext uri="{FF2B5EF4-FFF2-40B4-BE49-F238E27FC236}">
                  <a16:creationId xmlns:a16="http://schemas.microsoft.com/office/drawing/2014/main" id="{F14299B4-7AA1-4B4B-AD77-E1CCE7E34C2F}"/>
                </a:ext>
              </a:extLst>
            </p:cNvPr>
            <p:cNvSpPr txBox="1"/>
            <p:nvPr/>
          </p:nvSpPr>
          <p:spPr>
            <a:xfrm>
              <a:off x="8075177" y="3249343"/>
              <a:ext cx="1176175" cy="360000"/>
            </a:xfrm>
            <a:prstGeom prst="rect">
              <a:avLst/>
            </a:prstGeom>
            <a:noFill/>
          </p:spPr>
          <p:txBody>
            <a:bodyPr wrap="square" lIns="0" rtlCol="0" anchor="ctr" anchorCtr="0">
              <a:noAutofit/>
            </a:bodyPr>
            <a:lstStyle/>
            <a:p>
              <a:pPr algn="r"/>
              <a:r>
                <a:rPr lang="sv-SE" sz="1400" i="1" dirty="0">
                  <a:solidFill>
                    <a:schemeClr val="tx2"/>
                  </a:solidFill>
                  <a:latin typeface="Franklin Gothic Medium" panose="020B0603020102020204" pitchFamily="34" charset="0"/>
                </a:rPr>
                <a:t>Q4, 2025</a:t>
              </a:r>
            </a:p>
          </p:txBody>
        </p:sp>
        <p:sp>
          <p:nvSpPr>
            <p:cNvPr id="34" name="textruta 33">
              <a:extLst>
                <a:ext uri="{FF2B5EF4-FFF2-40B4-BE49-F238E27FC236}">
                  <a16:creationId xmlns:a16="http://schemas.microsoft.com/office/drawing/2014/main" id="{9B311C15-C4D8-4EB7-81BF-4D8C13F87E7A}"/>
                </a:ext>
              </a:extLst>
            </p:cNvPr>
            <p:cNvSpPr txBox="1"/>
            <p:nvPr/>
          </p:nvSpPr>
          <p:spPr>
            <a:xfrm>
              <a:off x="8075178" y="4497081"/>
              <a:ext cx="1176175" cy="360000"/>
            </a:xfrm>
            <a:prstGeom prst="rect">
              <a:avLst/>
            </a:prstGeom>
            <a:noFill/>
          </p:spPr>
          <p:txBody>
            <a:bodyPr wrap="square" lIns="0" rtlCol="0" anchor="ctr" anchorCtr="0">
              <a:noAutofit/>
            </a:bodyPr>
            <a:lstStyle/>
            <a:p>
              <a:pPr algn="r"/>
              <a:r>
                <a:rPr lang="sv-SE" sz="1400" i="1" dirty="0">
                  <a:solidFill>
                    <a:schemeClr val="tx2"/>
                  </a:solidFill>
                  <a:latin typeface="Franklin Gothic Medium" panose="020B0603020102020204" pitchFamily="34" charset="0"/>
                </a:rPr>
                <a:t>Q1-Q2, 2026</a:t>
              </a:r>
            </a:p>
          </p:txBody>
        </p:sp>
        <p:sp>
          <p:nvSpPr>
            <p:cNvPr id="36" name="textruta 35">
              <a:extLst>
                <a:ext uri="{FF2B5EF4-FFF2-40B4-BE49-F238E27FC236}">
                  <a16:creationId xmlns:a16="http://schemas.microsoft.com/office/drawing/2014/main" id="{2A4FF761-3C6F-4DFE-9859-D87A2265A75F}"/>
                </a:ext>
              </a:extLst>
            </p:cNvPr>
            <p:cNvSpPr txBox="1"/>
            <p:nvPr/>
          </p:nvSpPr>
          <p:spPr>
            <a:xfrm>
              <a:off x="8075178" y="5111425"/>
              <a:ext cx="1176175" cy="360000"/>
            </a:xfrm>
            <a:prstGeom prst="rect">
              <a:avLst/>
            </a:prstGeom>
            <a:noFill/>
          </p:spPr>
          <p:txBody>
            <a:bodyPr wrap="square" lIns="0" rtlCol="0" anchor="ctr" anchorCtr="0">
              <a:noAutofit/>
            </a:bodyPr>
            <a:lstStyle/>
            <a:p>
              <a:pPr algn="r"/>
              <a:r>
                <a:rPr lang="sv-SE" sz="1400" i="1" dirty="0">
                  <a:solidFill>
                    <a:schemeClr val="tx2"/>
                  </a:solidFill>
                  <a:latin typeface="Franklin Gothic Medium" panose="020B0603020102020204" pitchFamily="34" charset="0"/>
                </a:rPr>
                <a:t>Q1-Q2, 2026</a:t>
              </a:r>
            </a:p>
          </p:txBody>
        </p:sp>
        <p:sp>
          <p:nvSpPr>
            <p:cNvPr id="39" name="Pil: femhörning 38">
              <a:extLst>
                <a:ext uri="{FF2B5EF4-FFF2-40B4-BE49-F238E27FC236}">
                  <a16:creationId xmlns:a16="http://schemas.microsoft.com/office/drawing/2014/main" id="{01CD304B-0DF2-45E9-A8D7-B5B650116222}"/>
                </a:ext>
              </a:extLst>
            </p:cNvPr>
            <p:cNvSpPr/>
            <p:nvPr/>
          </p:nvSpPr>
          <p:spPr>
            <a:xfrm>
              <a:off x="8075175" y="4495621"/>
              <a:ext cx="1307864" cy="3600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Pil: femhörning 40">
              <a:extLst>
                <a:ext uri="{FF2B5EF4-FFF2-40B4-BE49-F238E27FC236}">
                  <a16:creationId xmlns:a16="http://schemas.microsoft.com/office/drawing/2014/main" id="{896D9B0D-87C0-4FEC-A91C-C0885B485C99}"/>
                </a:ext>
              </a:extLst>
            </p:cNvPr>
            <p:cNvSpPr/>
            <p:nvPr/>
          </p:nvSpPr>
          <p:spPr>
            <a:xfrm>
              <a:off x="8075175" y="5108760"/>
              <a:ext cx="1307864" cy="3600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0" name="Rektangel 19">
            <a:extLst>
              <a:ext uri="{FF2B5EF4-FFF2-40B4-BE49-F238E27FC236}">
                <a16:creationId xmlns:a16="http://schemas.microsoft.com/office/drawing/2014/main" id="{97550618-B849-4D61-95AE-74E280A0AADF}"/>
              </a:ext>
            </a:extLst>
          </p:cNvPr>
          <p:cNvSpPr/>
          <p:nvPr/>
        </p:nvSpPr>
        <p:spPr>
          <a:xfrm>
            <a:off x="4765946" y="5577097"/>
            <a:ext cx="2030850" cy="226591"/>
          </a:xfrm>
          <a:prstGeom prst="rect">
            <a:avLst/>
          </a:prstGeom>
        </p:spPr>
        <p:txBody>
          <a:bodyPr wrap="square" lIns="0" tIns="72000" rIns="0" bIns="0">
            <a:spAutoFit/>
          </a:bodyPr>
          <a:lstStyle/>
          <a:p>
            <a:r>
              <a:rPr lang="sv-SE" sz="1000" dirty="0">
                <a:latin typeface="Franklin Gothic Book" panose="020B0503020102020204" pitchFamily="34" charset="0"/>
              </a:rPr>
              <a:t>Preliminär tidplan för detaljplanen</a:t>
            </a:r>
          </a:p>
        </p:txBody>
      </p:sp>
      <p:sp>
        <p:nvSpPr>
          <p:cNvPr id="22" name="textruta 21">
            <a:extLst>
              <a:ext uri="{FF2B5EF4-FFF2-40B4-BE49-F238E27FC236}">
                <a16:creationId xmlns:a16="http://schemas.microsoft.com/office/drawing/2014/main" id="{6DD46110-2806-435A-B535-2888B4FCC6B2}"/>
              </a:ext>
            </a:extLst>
          </p:cNvPr>
          <p:cNvSpPr txBox="1"/>
          <p:nvPr/>
        </p:nvSpPr>
        <p:spPr>
          <a:xfrm>
            <a:off x="8067963" y="538612"/>
            <a:ext cx="3584037" cy="2365116"/>
          </a:xfrm>
          <a:prstGeom prst="rect">
            <a:avLst/>
          </a:prstGeom>
          <a:noFill/>
        </p:spPr>
        <p:txBody>
          <a:bodyPr wrap="square" lIns="0" rtlCol="0" anchor="t" anchorCtr="0">
            <a:noAutofit/>
          </a:bodyPr>
          <a:lstStyle/>
          <a:p>
            <a:pPr marL="285750" indent="-285750">
              <a:lnSpc>
                <a:spcPts val="2000"/>
              </a:lnSpc>
              <a:spcAft>
                <a:spcPts val="600"/>
              </a:spcAft>
              <a:buSzPct val="85000"/>
              <a:buFont typeface="Franklin Gothic Medium" panose="020B0603020102020204" pitchFamily="34" charset="0"/>
              <a:buChar char="●"/>
            </a:pPr>
            <a:r>
              <a:rPr lang="sv-SE" sz="1600" dirty="0">
                <a:latin typeface="Franklin Gothic Book" panose="020B0503020102020204" pitchFamily="34" charset="0"/>
              </a:rPr>
              <a:t>Framtagna utredningar inför samråd:</a:t>
            </a:r>
          </a:p>
          <a:p>
            <a:pPr marL="284400">
              <a:lnSpc>
                <a:spcPts val="2000"/>
              </a:lnSpc>
              <a:spcAft>
                <a:spcPts val="400"/>
              </a:spcAft>
              <a:buSzPct val="85000"/>
            </a:pPr>
            <a:r>
              <a:rPr lang="sv-SE" sz="1600" dirty="0">
                <a:latin typeface="Franklin Gothic Book" panose="020B0503020102020204" pitchFamily="34" charset="0"/>
              </a:rPr>
              <a:t>- </a:t>
            </a:r>
            <a:r>
              <a:rPr lang="sv-SE" sz="1600" dirty="0" err="1">
                <a:latin typeface="Franklin Gothic Book" panose="020B0503020102020204" pitchFamily="34" charset="0"/>
              </a:rPr>
              <a:t>Bergteknisk</a:t>
            </a:r>
            <a:r>
              <a:rPr lang="sv-SE" sz="1600" dirty="0">
                <a:latin typeface="Franklin Gothic Book" panose="020B0503020102020204" pitchFamily="34" charset="0"/>
              </a:rPr>
              <a:t> utredning</a:t>
            </a:r>
          </a:p>
          <a:p>
            <a:pPr marL="284400">
              <a:lnSpc>
                <a:spcPts val="2000"/>
              </a:lnSpc>
              <a:spcAft>
                <a:spcPts val="400"/>
              </a:spcAft>
              <a:buSzPct val="85000"/>
            </a:pPr>
            <a:r>
              <a:rPr lang="sv-SE" sz="1600" dirty="0">
                <a:latin typeface="Franklin Gothic Book" panose="020B0503020102020204" pitchFamily="34" charset="0"/>
              </a:rPr>
              <a:t>- Geoteknisk utredning</a:t>
            </a:r>
          </a:p>
          <a:p>
            <a:pPr marL="284400">
              <a:lnSpc>
                <a:spcPts val="2000"/>
              </a:lnSpc>
              <a:spcAft>
                <a:spcPts val="400"/>
              </a:spcAft>
              <a:buSzPct val="85000"/>
            </a:pPr>
            <a:r>
              <a:rPr lang="sv-SE" sz="1600" dirty="0">
                <a:latin typeface="Franklin Gothic Book" panose="020B0503020102020204" pitchFamily="34" charset="0"/>
              </a:rPr>
              <a:t>- Naturvärdesinventering</a:t>
            </a:r>
          </a:p>
          <a:p>
            <a:pPr marL="284400">
              <a:lnSpc>
                <a:spcPts val="2000"/>
              </a:lnSpc>
              <a:spcAft>
                <a:spcPts val="400"/>
              </a:spcAft>
              <a:buSzPct val="85000"/>
            </a:pPr>
            <a:r>
              <a:rPr lang="sv-SE" sz="1600" dirty="0">
                <a:latin typeface="Franklin Gothic Book" panose="020B0503020102020204" pitchFamily="34" charset="0"/>
              </a:rPr>
              <a:t>- Häckfågelinventering</a:t>
            </a:r>
          </a:p>
          <a:p>
            <a:pPr marL="284400">
              <a:lnSpc>
                <a:spcPts val="2000"/>
              </a:lnSpc>
              <a:spcAft>
                <a:spcPts val="400"/>
              </a:spcAft>
              <a:buSzPct val="85000"/>
            </a:pPr>
            <a:r>
              <a:rPr lang="sv-SE" sz="1600" dirty="0">
                <a:latin typeface="Franklin Gothic Book" panose="020B0503020102020204" pitchFamily="34" charset="0"/>
              </a:rPr>
              <a:t>- Trafikbullerutredning</a:t>
            </a:r>
          </a:p>
          <a:p>
            <a:pPr marL="284400">
              <a:lnSpc>
                <a:spcPts val="2000"/>
              </a:lnSpc>
              <a:spcAft>
                <a:spcPts val="400"/>
              </a:spcAft>
              <a:buSzPct val="85000"/>
            </a:pPr>
            <a:r>
              <a:rPr lang="sv-SE" sz="1600" dirty="0">
                <a:latin typeface="Franklin Gothic Book" panose="020B0503020102020204" pitchFamily="34" charset="0"/>
              </a:rPr>
              <a:t>- VA/dagvatten/skyfallsutredning</a:t>
            </a:r>
          </a:p>
        </p:txBody>
      </p:sp>
    </p:spTree>
    <p:extLst>
      <p:ext uri="{BB962C8B-B14F-4D97-AF65-F5344CB8AC3E}">
        <p14:creationId xmlns:p14="http://schemas.microsoft.com/office/powerpoint/2010/main" val="21461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40000" y="720001"/>
            <a:ext cx="4374153" cy="4937850"/>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Huvuddelen av planområdet utgörs av kommunal mark inom fastigheten Björkö 3:154. I planområdet ingår också samfälligheten Björkö S:20 och fastigheten Björkö 3:95 som tillhör campingverksamheten söder om planområdet.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Samfälligheten Björkö S:20 ligger inom planområdet och behöver lösas in om planen ska kunna genomföras i enlighet med gällande förslag. Avsikten är att detta sker genom överenskommelse.</a:t>
            </a:r>
            <a:endParaRPr lang="sv-SE" sz="1600" dirty="0">
              <a:solidFill>
                <a:srgbClr val="FF0000"/>
              </a:solidFill>
              <a:latin typeface="Franklin Gothic Book" panose="020B0503020102020204" pitchFamily="34" charset="0"/>
            </a:endParaRP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En del av fastigheten Björkö 3:95 behöver tas i anspråk. Ytan används idag för parkering. Dialog pågår mellan kommunen och den privata fastighetsägaren om kompensation för förlorad mark och minskat antal parkeringsplatser.</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Berörda fastigheter</a:t>
            </a:r>
          </a:p>
        </p:txBody>
      </p:sp>
      <p:grpSp>
        <p:nvGrpSpPr>
          <p:cNvPr id="10" name="Grupp 9">
            <a:extLst>
              <a:ext uri="{FF2B5EF4-FFF2-40B4-BE49-F238E27FC236}">
                <a16:creationId xmlns:a16="http://schemas.microsoft.com/office/drawing/2014/main" id="{697D0095-A188-4970-B88D-0743B69C390B}"/>
              </a:ext>
            </a:extLst>
          </p:cNvPr>
          <p:cNvGrpSpPr/>
          <p:nvPr/>
        </p:nvGrpSpPr>
        <p:grpSpPr>
          <a:xfrm>
            <a:off x="7870884" y="546689"/>
            <a:ext cx="3781116" cy="5214436"/>
            <a:chOff x="8115300" y="543996"/>
            <a:chExt cx="3628716" cy="5004265"/>
          </a:xfrm>
        </p:grpSpPr>
        <p:pic>
          <p:nvPicPr>
            <p:cNvPr id="15" name="Bildobjekt 14">
              <a:extLst>
                <a:ext uri="{FF2B5EF4-FFF2-40B4-BE49-F238E27FC236}">
                  <a16:creationId xmlns:a16="http://schemas.microsoft.com/office/drawing/2014/main" id="{C64913A5-7ED4-40E9-9373-30EE78284A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15300" y="543996"/>
              <a:ext cx="3628716" cy="5004265"/>
            </a:xfrm>
            <a:prstGeom prst="rect">
              <a:avLst/>
            </a:prstGeom>
            <a:ln w="6350">
              <a:solidFill>
                <a:schemeClr val="tx1"/>
              </a:solidFill>
            </a:ln>
          </p:spPr>
        </p:pic>
        <p:sp>
          <p:nvSpPr>
            <p:cNvPr id="20" name="Rektangel: rundade hörn 19">
              <a:extLst>
                <a:ext uri="{FF2B5EF4-FFF2-40B4-BE49-F238E27FC236}">
                  <a16:creationId xmlns:a16="http://schemas.microsoft.com/office/drawing/2014/main" id="{10640471-EF29-4C32-AC52-FBE8B105E0C3}"/>
                </a:ext>
              </a:extLst>
            </p:cNvPr>
            <p:cNvSpPr/>
            <p:nvPr/>
          </p:nvSpPr>
          <p:spPr>
            <a:xfrm>
              <a:off x="9502428" y="2475080"/>
              <a:ext cx="403500" cy="22415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latin typeface="Franklin Gothic Medium" panose="020B0603020102020204" pitchFamily="34" charset="0"/>
                </a:rPr>
                <a:t>S:20</a:t>
              </a:r>
            </a:p>
          </p:txBody>
        </p:sp>
        <p:sp>
          <p:nvSpPr>
            <p:cNvPr id="21" name="Rektangel: rundade hörn 20">
              <a:extLst>
                <a:ext uri="{FF2B5EF4-FFF2-40B4-BE49-F238E27FC236}">
                  <a16:creationId xmlns:a16="http://schemas.microsoft.com/office/drawing/2014/main" id="{0E6511A2-7547-4047-8E79-0B6EA8FB785E}"/>
                </a:ext>
              </a:extLst>
            </p:cNvPr>
            <p:cNvSpPr/>
            <p:nvPr/>
          </p:nvSpPr>
          <p:spPr>
            <a:xfrm>
              <a:off x="10007859" y="2934049"/>
              <a:ext cx="403500" cy="22415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latin typeface="Franklin Gothic Medium" panose="020B0603020102020204" pitchFamily="34" charset="0"/>
                </a:rPr>
                <a:t>3:154</a:t>
              </a:r>
            </a:p>
          </p:txBody>
        </p:sp>
        <p:sp>
          <p:nvSpPr>
            <p:cNvPr id="22" name="Rektangel: rundade hörn 21">
              <a:extLst>
                <a:ext uri="{FF2B5EF4-FFF2-40B4-BE49-F238E27FC236}">
                  <a16:creationId xmlns:a16="http://schemas.microsoft.com/office/drawing/2014/main" id="{9F6EBB2C-64BC-47D4-9CC7-D688C9222BB4}"/>
                </a:ext>
              </a:extLst>
            </p:cNvPr>
            <p:cNvSpPr/>
            <p:nvPr/>
          </p:nvSpPr>
          <p:spPr>
            <a:xfrm>
              <a:off x="10096825" y="4025592"/>
              <a:ext cx="403500" cy="22415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latin typeface="Franklin Gothic Medium" panose="020B0603020102020204" pitchFamily="34" charset="0"/>
                </a:rPr>
                <a:t>3:95</a:t>
              </a:r>
            </a:p>
          </p:txBody>
        </p:sp>
        <p:sp>
          <p:nvSpPr>
            <p:cNvPr id="3" name="Frihandsfigur: Form 2">
              <a:extLst>
                <a:ext uri="{FF2B5EF4-FFF2-40B4-BE49-F238E27FC236}">
                  <a16:creationId xmlns:a16="http://schemas.microsoft.com/office/drawing/2014/main" id="{249F96D5-FF82-4182-A431-063FB0737E4B}"/>
                </a:ext>
              </a:extLst>
            </p:cNvPr>
            <p:cNvSpPr/>
            <p:nvPr/>
          </p:nvSpPr>
          <p:spPr>
            <a:xfrm>
              <a:off x="9604500" y="3241169"/>
              <a:ext cx="475228" cy="729460"/>
            </a:xfrm>
            <a:custGeom>
              <a:avLst/>
              <a:gdLst>
                <a:gd name="connsiteX0" fmla="*/ 0 w 395206"/>
                <a:gd name="connsiteY0" fmla="*/ 38746 h 619932"/>
                <a:gd name="connsiteX1" fmla="*/ 240223 w 395206"/>
                <a:gd name="connsiteY1" fmla="*/ 0 h 619932"/>
                <a:gd name="connsiteX2" fmla="*/ 278969 w 395206"/>
                <a:gd name="connsiteY2" fmla="*/ 278969 h 619932"/>
                <a:gd name="connsiteX3" fmla="*/ 395206 w 395206"/>
                <a:gd name="connsiteY3" fmla="*/ 472698 h 619932"/>
                <a:gd name="connsiteX4" fmla="*/ 278969 w 395206"/>
                <a:gd name="connsiteY4" fmla="*/ 488196 h 619932"/>
                <a:gd name="connsiteX5" fmla="*/ 294467 w 395206"/>
                <a:gd name="connsiteY5" fmla="*/ 573437 h 619932"/>
                <a:gd name="connsiteX6" fmla="*/ 38745 w 395206"/>
                <a:gd name="connsiteY6" fmla="*/ 619932 h 619932"/>
                <a:gd name="connsiteX7" fmla="*/ 0 w 395206"/>
                <a:gd name="connsiteY7" fmla="*/ 38746 h 619932"/>
                <a:gd name="connsiteX0" fmla="*/ 0 w 364870"/>
                <a:gd name="connsiteY0" fmla="*/ 95084 h 619932"/>
                <a:gd name="connsiteX1" fmla="*/ 209887 w 364870"/>
                <a:gd name="connsiteY1" fmla="*/ 0 h 619932"/>
                <a:gd name="connsiteX2" fmla="*/ 248633 w 364870"/>
                <a:gd name="connsiteY2" fmla="*/ 278969 h 619932"/>
                <a:gd name="connsiteX3" fmla="*/ 364870 w 364870"/>
                <a:gd name="connsiteY3" fmla="*/ 472698 h 619932"/>
                <a:gd name="connsiteX4" fmla="*/ 248633 w 364870"/>
                <a:gd name="connsiteY4" fmla="*/ 488196 h 619932"/>
                <a:gd name="connsiteX5" fmla="*/ 264131 w 364870"/>
                <a:gd name="connsiteY5" fmla="*/ 573437 h 619932"/>
                <a:gd name="connsiteX6" fmla="*/ 8409 w 364870"/>
                <a:gd name="connsiteY6" fmla="*/ 619932 h 619932"/>
                <a:gd name="connsiteX7" fmla="*/ 0 w 364870"/>
                <a:gd name="connsiteY7" fmla="*/ 95084 h 619932"/>
                <a:gd name="connsiteX0" fmla="*/ 0 w 403873"/>
                <a:gd name="connsiteY0" fmla="*/ 34413 h 619932"/>
                <a:gd name="connsiteX1" fmla="*/ 248890 w 403873"/>
                <a:gd name="connsiteY1" fmla="*/ 0 h 619932"/>
                <a:gd name="connsiteX2" fmla="*/ 287636 w 403873"/>
                <a:gd name="connsiteY2" fmla="*/ 278969 h 619932"/>
                <a:gd name="connsiteX3" fmla="*/ 403873 w 403873"/>
                <a:gd name="connsiteY3" fmla="*/ 472698 h 619932"/>
                <a:gd name="connsiteX4" fmla="*/ 287636 w 403873"/>
                <a:gd name="connsiteY4" fmla="*/ 488196 h 619932"/>
                <a:gd name="connsiteX5" fmla="*/ 303134 w 403873"/>
                <a:gd name="connsiteY5" fmla="*/ 573437 h 619932"/>
                <a:gd name="connsiteX6" fmla="*/ 47412 w 403873"/>
                <a:gd name="connsiteY6" fmla="*/ 619932 h 619932"/>
                <a:gd name="connsiteX7" fmla="*/ 0 w 403873"/>
                <a:gd name="connsiteY7" fmla="*/ 34413 h 61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873" h="619932">
                  <a:moveTo>
                    <a:pt x="0" y="34413"/>
                  </a:moveTo>
                  <a:lnTo>
                    <a:pt x="248890" y="0"/>
                  </a:lnTo>
                  <a:lnTo>
                    <a:pt x="287636" y="278969"/>
                  </a:lnTo>
                  <a:lnTo>
                    <a:pt x="403873" y="472698"/>
                  </a:lnTo>
                  <a:lnTo>
                    <a:pt x="287636" y="488196"/>
                  </a:lnTo>
                  <a:lnTo>
                    <a:pt x="303134" y="573437"/>
                  </a:lnTo>
                  <a:lnTo>
                    <a:pt x="47412" y="619932"/>
                  </a:lnTo>
                  <a:lnTo>
                    <a:pt x="0" y="34413"/>
                  </a:lnTo>
                  <a:close/>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5" name="Bildobjekt 4">
            <a:extLst>
              <a:ext uri="{FF2B5EF4-FFF2-40B4-BE49-F238E27FC236}">
                <a16:creationId xmlns:a16="http://schemas.microsoft.com/office/drawing/2014/main" id="{635A75AB-09DF-4E54-BA46-A89EDA479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8160" y="3772899"/>
            <a:ext cx="2268717" cy="1701538"/>
          </a:xfrm>
          <a:prstGeom prst="rect">
            <a:avLst/>
          </a:prstGeom>
          <a:ln w="6350">
            <a:solidFill>
              <a:schemeClr val="tx1"/>
            </a:solidFill>
            <a:prstDash val="solid"/>
          </a:ln>
        </p:spPr>
      </p:pic>
      <p:cxnSp>
        <p:nvCxnSpPr>
          <p:cNvPr id="12" name="Rak pilkoppling 11">
            <a:extLst>
              <a:ext uri="{FF2B5EF4-FFF2-40B4-BE49-F238E27FC236}">
                <a16:creationId xmlns:a16="http://schemas.microsoft.com/office/drawing/2014/main" id="{3D0CCF5E-7621-48DE-B120-1271BDB433C4}"/>
              </a:ext>
            </a:extLst>
          </p:cNvPr>
          <p:cNvCxnSpPr>
            <a:cxnSpLocks/>
          </p:cNvCxnSpPr>
          <p:nvPr/>
        </p:nvCxnSpPr>
        <p:spPr>
          <a:xfrm>
            <a:off x="7526877" y="3965048"/>
            <a:ext cx="2074323" cy="0"/>
          </a:xfrm>
          <a:prstGeom prst="straightConnector1">
            <a:avLst/>
          </a:prstGeom>
          <a:ln w="6350">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1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39998" y="540000"/>
            <a:ext cx="5407574" cy="5276223"/>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Planområdet är ca 13 700 kvm och beläget vid Skarviksvägen i den sydöstra delen av Björkö tätort.</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Området är i huvudsak oexploaterat, med undantag för en befintlig asfalterad parkeringsyta i den norra delen och en grusad parkeringsyta i den södra delen.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Den centrala delen av planområdet är dominerat av skog och buskmark medan östra delen består av hällmark. Hällmarken fortsätter även österut mot havet.</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Planområdet ligger i direkt anslutning till befintlig GC-bana och befintlig hållplats för kollektivtrafik.</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Väster, nordost och norr om planområdet finns befintlig bostadsbebyggelse i form av villor i en till två våningar. Villabebyggelsen västerut är högre belägen och ansluter i sin tur till en bergshöjd.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Söder om planområdet finns en campingverksamhet med ett fåtal byggnader i en till två våningar samt öppna gräsbevuxna ytor.</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Planområdet med omgivning</a:t>
            </a:r>
          </a:p>
        </p:txBody>
      </p:sp>
      <p:pic>
        <p:nvPicPr>
          <p:cNvPr id="15" name="Bildobjekt 14">
            <a:extLst>
              <a:ext uri="{FF2B5EF4-FFF2-40B4-BE49-F238E27FC236}">
                <a16:creationId xmlns:a16="http://schemas.microsoft.com/office/drawing/2014/main" id="{522C91C7-1EDC-46CC-BF21-0BB0254D85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3586" y="4149984"/>
            <a:ext cx="2409943" cy="1807457"/>
          </a:xfrm>
          <a:prstGeom prst="rect">
            <a:avLst/>
          </a:prstGeom>
          <a:ln w="6350">
            <a:solidFill>
              <a:schemeClr val="tx1"/>
            </a:solidFill>
          </a:ln>
        </p:spPr>
      </p:pic>
      <p:pic>
        <p:nvPicPr>
          <p:cNvPr id="18" name="Bildobjekt 17">
            <a:extLst>
              <a:ext uri="{FF2B5EF4-FFF2-40B4-BE49-F238E27FC236}">
                <a16:creationId xmlns:a16="http://schemas.microsoft.com/office/drawing/2014/main" id="{29172435-168F-4D1B-AEAC-4F4340B61F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42057" y="342850"/>
            <a:ext cx="2409945" cy="1807459"/>
          </a:xfrm>
          <a:prstGeom prst="rect">
            <a:avLst/>
          </a:prstGeom>
          <a:ln w="6350">
            <a:solidFill>
              <a:schemeClr val="tx1"/>
            </a:solidFill>
          </a:ln>
        </p:spPr>
      </p:pic>
      <p:pic>
        <p:nvPicPr>
          <p:cNvPr id="22" name="Bildobjekt 21">
            <a:extLst>
              <a:ext uri="{FF2B5EF4-FFF2-40B4-BE49-F238E27FC236}">
                <a16:creationId xmlns:a16="http://schemas.microsoft.com/office/drawing/2014/main" id="{3384C669-A6A2-4927-BC15-00884CFCC10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42058" y="2245559"/>
            <a:ext cx="2409944" cy="1789453"/>
          </a:xfrm>
          <a:prstGeom prst="rect">
            <a:avLst/>
          </a:prstGeom>
          <a:ln w="6350">
            <a:solidFill>
              <a:schemeClr val="tx1"/>
            </a:solidFill>
          </a:ln>
        </p:spPr>
      </p:pic>
      <p:pic>
        <p:nvPicPr>
          <p:cNvPr id="26" name="Bildobjekt 25">
            <a:extLst>
              <a:ext uri="{FF2B5EF4-FFF2-40B4-BE49-F238E27FC236}">
                <a16:creationId xmlns:a16="http://schemas.microsoft.com/office/drawing/2014/main" id="{BC3E752E-033D-4CB2-8C3B-F0267C4512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03586" y="342850"/>
            <a:ext cx="2409943" cy="3695108"/>
          </a:xfrm>
          <a:prstGeom prst="rect">
            <a:avLst/>
          </a:prstGeom>
          <a:ln w="6350">
            <a:solidFill>
              <a:schemeClr val="tx1"/>
            </a:solidFill>
          </a:ln>
        </p:spPr>
      </p:pic>
      <p:pic>
        <p:nvPicPr>
          <p:cNvPr id="5" name="Bildobjekt 4">
            <a:extLst>
              <a:ext uri="{FF2B5EF4-FFF2-40B4-BE49-F238E27FC236}">
                <a16:creationId xmlns:a16="http://schemas.microsoft.com/office/drawing/2014/main" id="{C2881A1B-B4AF-48D4-9279-52EADCA9013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242057" y="4149984"/>
            <a:ext cx="2412438" cy="1807457"/>
          </a:xfrm>
          <a:prstGeom prst="rect">
            <a:avLst/>
          </a:prstGeom>
          <a:ln w="6350">
            <a:solidFill>
              <a:schemeClr val="tx1"/>
            </a:solidFill>
          </a:ln>
        </p:spPr>
      </p:pic>
    </p:spTree>
    <p:extLst>
      <p:ext uri="{BB962C8B-B14F-4D97-AF65-F5344CB8AC3E}">
        <p14:creationId xmlns:p14="http://schemas.microsoft.com/office/powerpoint/2010/main" val="138475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6B94DCF8-7E55-4B28-B9EC-FB3C99A69E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1479" y="3871653"/>
            <a:ext cx="2894545" cy="2069666"/>
          </a:xfrm>
          <a:prstGeom prst="rect">
            <a:avLst/>
          </a:prstGeom>
          <a:ln w="6350">
            <a:solidFill>
              <a:schemeClr val="tx1"/>
            </a:solidFill>
          </a:ln>
        </p:spPr>
      </p:pic>
      <p:pic>
        <p:nvPicPr>
          <p:cNvPr id="5" name="Bildobjekt 4">
            <a:extLst>
              <a:ext uri="{FF2B5EF4-FFF2-40B4-BE49-F238E27FC236}">
                <a16:creationId xmlns:a16="http://schemas.microsoft.com/office/drawing/2014/main" id="{7F33BF60-4F92-47C1-8644-2D5952112C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41479" y="473112"/>
            <a:ext cx="2511532" cy="3222295"/>
          </a:xfrm>
          <a:prstGeom prst="rect">
            <a:avLst/>
          </a:prstGeom>
          <a:ln w="6350">
            <a:solidFill>
              <a:schemeClr val="tx1"/>
            </a:solidFill>
          </a:ln>
        </p:spPr>
      </p:pic>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upp 8">
            <a:extLst>
              <a:ext uri="{FF2B5EF4-FFF2-40B4-BE49-F238E27FC236}">
                <a16:creationId xmlns:a16="http://schemas.microsoft.com/office/drawing/2014/main" id="{74AA9DEA-C1FD-4A9F-8E77-B9AD77C83312}"/>
              </a:ext>
            </a:extLst>
          </p:cNvPr>
          <p:cNvGrpSpPr/>
          <p:nvPr/>
        </p:nvGrpSpPr>
        <p:grpSpPr>
          <a:xfrm>
            <a:off x="5463747" y="1640133"/>
            <a:ext cx="1754296" cy="1131122"/>
            <a:chOff x="5644541" y="4648816"/>
            <a:chExt cx="1887773" cy="1131122"/>
          </a:xfrm>
        </p:grpSpPr>
        <p:sp>
          <p:nvSpPr>
            <p:cNvPr id="15" name="Rektangel: rundade hörn 14">
              <a:extLst>
                <a:ext uri="{FF2B5EF4-FFF2-40B4-BE49-F238E27FC236}">
                  <a16:creationId xmlns:a16="http://schemas.microsoft.com/office/drawing/2014/main" id="{30E65F1D-A0C0-4EF2-9C00-6CE611E0825A}"/>
                </a:ext>
              </a:extLst>
            </p:cNvPr>
            <p:cNvSpPr/>
            <p:nvPr/>
          </p:nvSpPr>
          <p:spPr>
            <a:xfrm>
              <a:off x="5644541" y="4648816"/>
              <a:ext cx="1719996" cy="1131122"/>
            </a:xfrm>
            <a:prstGeom prst="roundRect">
              <a:avLst>
                <a:gd name="adj" fmla="val 11470"/>
              </a:avLst>
            </a:prstGeom>
            <a:solidFill>
              <a:srgbClr val="FF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a:extLst>
                <a:ext uri="{FF2B5EF4-FFF2-40B4-BE49-F238E27FC236}">
                  <a16:creationId xmlns:a16="http://schemas.microsoft.com/office/drawing/2014/main" id="{D3C91BB9-F128-40C8-8272-E5DA91F1F411}"/>
                </a:ext>
              </a:extLst>
            </p:cNvPr>
            <p:cNvSpPr txBox="1"/>
            <p:nvPr/>
          </p:nvSpPr>
          <p:spPr>
            <a:xfrm>
              <a:off x="5812320" y="4722367"/>
              <a:ext cx="1719994" cy="978407"/>
            </a:xfrm>
            <a:prstGeom prst="rect">
              <a:avLst/>
            </a:prstGeom>
            <a:noFill/>
          </p:spPr>
          <p:txBody>
            <a:bodyPr wrap="square" lIns="0" rtlCol="0" anchor="t" anchorCtr="0">
              <a:noAutofit/>
            </a:bodyPr>
            <a:lstStyle/>
            <a:p>
              <a:pPr>
                <a:lnSpc>
                  <a:spcPts val="1300"/>
                </a:lnSpc>
                <a:spcAft>
                  <a:spcPts val="300"/>
                </a:spcAft>
                <a:buSzPct val="85000"/>
              </a:pPr>
              <a:r>
                <a:rPr lang="sv-SE" sz="1000" u="sng" dirty="0">
                  <a:latin typeface="Franklin Gothic Book" panose="020B0503020102020204" pitchFamily="34" charset="0"/>
                </a:rPr>
                <a:t>Naturvärdesklasser:</a:t>
              </a:r>
            </a:p>
            <a:p>
              <a:pPr>
                <a:lnSpc>
                  <a:spcPts val="1300"/>
                </a:lnSpc>
                <a:buSzPct val="85000"/>
              </a:pPr>
              <a:r>
                <a:rPr lang="sv-SE" sz="1000" dirty="0">
                  <a:latin typeface="Franklin Gothic Book" panose="020B0503020102020204" pitchFamily="34" charset="0"/>
                </a:rPr>
                <a:t>1 = </a:t>
              </a:r>
              <a:r>
                <a:rPr lang="sv-SE" sz="1000" i="1" dirty="0">
                  <a:latin typeface="Franklin Gothic Book" panose="020B0503020102020204" pitchFamily="34" charset="0"/>
                </a:rPr>
                <a:t>högst naturvärde</a:t>
              </a:r>
            </a:p>
            <a:p>
              <a:pPr>
                <a:lnSpc>
                  <a:spcPts val="1300"/>
                </a:lnSpc>
                <a:buSzPct val="85000"/>
              </a:pPr>
              <a:r>
                <a:rPr lang="sv-SE" sz="1000" dirty="0">
                  <a:latin typeface="Franklin Gothic Book" panose="020B0503020102020204" pitchFamily="34" charset="0"/>
                </a:rPr>
                <a:t>2 = </a:t>
              </a:r>
              <a:r>
                <a:rPr lang="sv-SE" sz="1000" i="1" dirty="0">
                  <a:latin typeface="Franklin Gothic Book" panose="020B0503020102020204" pitchFamily="34" charset="0"/>
                </a:rPr>
                <a:t>högt naturvärde</a:t>
              </a:r>
            </a:p>
            <a:p>
              <a:pPr>
                <a:lnSpc>
                  <a:spcPts val="1300"/>
                </a:lnSpc>
                <a:buSzPct val="85000"/>
              </a:pPr>
              <a:r>
                <a:rPr lang="sv-SE" sz="1000" dirty="0">
                  <a:latin typeface="Franklin Gothic Book" panose="020B0503020102020204" pitchFamily="34" charset="0"/>
                </a:rPr>
                <a:t>3 = </a:t>
              </a:r>
              <a:r>
                <a:rPr lang="sv-SE" sz="1000" i="1" dirty="0">
                  <a:latin typeface="Franklin Gothic Book" panose="020B0503020102020204" pitchFamily="34" charset="0"/>
                </a:rPr>
                <a:t>påtagligt naturvärde</a:t>
              </a:r>
            </a:p>
            <a:p>
              <a:pPr>
                <a:lnSpc>
                  <a:spcPts val="1300"/>
                </a:lnSpc>
                <a:buSzPct val="85000"/>
              </a:pPr>
              <a:r>
                <a:rPr lang="sv-SE" sz="1000" dirty="0">
                  <a:latin typeface="Franklin Gothic Book" panose="020B0503020102020204" pitchFamily="34" charset="0"/>
                </a:rPr>
                <a:t>4 = </a:t>
              </a:r>
              <a:r>
                <a:rPr lang="sv-SE" sz="1000" i="1" dirty="0">
                  <a:latin typeface="Franklin Gothic Book" panose="020B0503020102020204" pitchFamily="34" charset="0"/>
                </a:rPr>
                <a:t>visst naturvärde</a:t>
              </a:r>
              <a:endParaRPr lang="sv-SE" sz="900" dirty="0">
                <a:latin typeface="Franklin Gothic Book" panose="020B0503020102020204" pitchFamily="34" charset="0"/>
              </a:endParaRPr>
            </a:p>
          </p:txBody>
        </p:sp>
      </p:gr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Naturvärden</a:t>
            </a:r>
          </a:p>
        </p:txBody>
      </p:sp>
      <p:pic>
        <p:nvPicPr>
          <p:cNvPr id="12" name="Bildobjekt 11">
            <a:extLst>
              <a:ext uri="{FF2B5EF4-FFF2-40B4-BE49-F238E27FC236}">
                <a16:creationId xmlns:a16="http://schemas.microsoft.com/office/drawing/2014/main" id="{605201A7-EC4F-4DA3-A163-70D8B522D54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40468" y="473112"/>
            <a:ext cx="2511532" cy="3222295"/>
          </a:xfrm>
          <a:prstGeom prst="rect">
            <a:avLst/>
          </a:prstGeom>
          <a:ln w="6350">
            <a:solidFill>
              <a:schemeClr val="tx1"/>
            </a:solidFill>
          </a:ln>
        </p:spPr>
      </p:pic>
      <p:sp>
        <p:nvSpPr>
          <p:cNvPr id="11" name="textruta 10">
            <a:extLst>
              <a:ext uri="{FF2B5EF4-FFF2-40B4-BE49-F238E27FC236}">
                <a16:creationId xmlns:a16="http://schemas.microsoft.com/office/drawing/2014/main" id="{80CEBB8E-249E-4755-9D06-592A4242EE2C}"/>
              </a:ext>
            </a:extLst>
          </p:cNvPr>
          <p:cNvSpPr txBox="1"/>
          <p:nvPr/>
        </p:nvSpPr>
        <p:spPr>
          <a:xfrm>
            <a:off x="540000" y="428916"/>
            <a:ext cx="4732151" cy="5507064"/>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Det finns ingen skyddad natur inom planområdet. Majoriteten av identifierade ekosystemtjänster samt sociala och socioekonomiska värden finns i den östra delen av planområdet.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Två naturvärdesbiotoper med visst naturvärde (naturvärdesklass 4) har identifierats.</a:t>
            </a:r>
            <a:br>
              <a:rPr lang="sv-SE" sz="1600" dirty="0">
                <a:latin typeface="Franklin Gothic Book" panose="020B0503020102020204" pitchFamily="34" charset="0"/>
              </a:rPr>
            </a:br>
            <a:r>
              <a:rPr lang="sv-SE" sz="1600" dirty="0">
                <a:latin typeface="Franklin Gothic Book" panose="020B0503020102020204" pitchFamily="34" charset="0"/>
              </a:rPr>
              <a:t>Byggnation medför att merparten av befintliga träd och buskar i centrala/västra delen av planområdet försvinner (A). Merparten av hällmarkerna i den östra och norra delen bevaras (B).</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Inga värdearter har noterats (art med särskild betydelse för biologisk mångfald). Inga skyddade eller rödlistade arter har observerats.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6 prioriterade fågelarter har observerats men häckning har inte kunnat säkerställas. Artspecifika anpassningar eller skyddsåtgärder bedöms inte behövas då det finns fler lövskogsmiljöer av samma karaktär på Björkö.</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Planområdet omfattas inte av strandskydd.</a:t>
            </a:r>
          </a:p>
        </p:txBody>
      </p:sp>
      <p:pic>
        <p:nvPicPr>
          <p:cNvPr id="26" name="Bildobjekt 25">
            <a:extLst>
              <a:ext uri="{FF2B5EF4-FFF2-40B4-BE49-F238E27FC236}">
                <a16:creationId xmlns:a16="http://schemas.microsoft.com/office/drawing/2014/main" id="{85AF5BE7-CCC9-481A-A8E4-B6510158EF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39"/>
          <a:stretch/>
        </p:blipFill>
        <p:spPr>
          <a:xfrm>
            <a:off x="9448310" y="4817883"/>
            <a:ext cx="1075588" cy="1123436"/>
          </a:xfrm>
          <a:prstGeom prst="rect">
            <a:avLst/>
          </a:prstGeom>
          <a:ln w="6350">
            <a:solidFill>
              <a:schemeClr val="tx1"/>
            </a:solidFill>
          </a:ln>
        </p:spPr>
      </p:pic>
      <p:sp>
        <p:nvSpPr>
          <p:cNvPr id="30" name="Ellips 29">
            <a:extLst>
              <a:ext uri="{FF2B5EF4-FFF2-40B4-BE49-F238E27FC236}">
                <a16:creationId xmlns:a16="http://schemas.microsoft.com/office/drawing/2014/main" id="{BB654BF3-53FB-4569-8150-46AAEB4E4EA4}"/>
              </a:ext>
            </a:extLst>
          </p:cNvPr>
          <p:cNvSpPr/>
          <p:nvPr/>
        </p:nvSpPr>
        <p:spPr>
          <a:xfrm>
            <a:off x="8105121" y="2818880"/>
            <a:ext cx="180000" cy="180000"/>
          </a:xfrm>
          <a:prstGeom prst="ellipse">
            <a:avLst/>
          </a:prstGeom>
          <a:solidFill>
            <a:srgbClr val="F5F3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Franklin Gothic Medium" panose="020B0603020102020204" pitchFamily="34" charset="0"/>
              </a:rPr>
              <a:t>B</a:t>
            </a:r>
          </a:p>
        </p:txBody>
      </p:sp>
      <p:sp>
        <p:nvSpPr>
          <p:cNvPr id="31" name="Ellips 30">
            <a:extLst>
              <a:ext uri="{FF2B5EF4-FFF2-40B4-BE49-F238E27FC236}">
                <a16:creationId xmlns:a16="http://schemas.microsoft.com/office/drawing/2014/main" id="{BCA32E58-D437-4ACE-9501-5193ADBCAF93}"/>
              </a:ext>
            </a:extLst>
          </p:cNvPr>
          <p:cNvSpPr/>
          <p:nvPr/>
        </p:nvSpPr>
        <p:spPr>
          <a:xfrm>
            <a:off x="7603683" y="2323580"/>
            <a:ext cx="180000" cy="180000"/>
          </a:xfrm>
          <a:prstGeom prst="ellipse">
            <a:avLst/>
          </a:prstGeom>
          <a:solidFill>
            <a:srgbClr val="F5F3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Franklin Gothic Medium" panose="020B0603020102020204" pitchFamily="34" charset="0"/>
              </a:rPr>
              <a:t>A</a:t>
            </a:r>
          </a:p>
        </p:txBody>
      </p:sp>
    </p:spTree>
    <p:extLst>
      <p:ext uri="{BB962C8B-B14F-4D97-AF65-F5344CB8AC3E}">
        <p14:creationId xmlns:p14="http://schemas.microsoft.com/office/powerpoint/2010/main" val="367619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39998" y="511425"/>
            <a:ext cx="5196195" cy="5276223"/>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Berg i dagen förekommer främst inom områdets östra delar men även lokalt i områdets norra delar. Samtliga befintliga bergspartier bedöms vara stabila i dagsläget.</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Höjdskillnaderna inom planområdet är ca 9 meter. Såväl högsta som lägsta punkten ligger i södra delen.  Centralt i planområdet är höjdskillnaden drygt 1 meter.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Högsta punkten på bergshöjden västerut är ca 22 meter högre än högsta punkten inom planområdet. Österut är höjderna i nivå med högsta punkten inom planområdet.</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Totalstabiliteten i marken inom planområdet bedöms vara tillfredställande för befintliga förhållanden, men hållfastheten är generellt låg genom områdets jordprofil.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Schakt och fyllning inom området bör undvikas i möjligaste mån. Planbestämmelser om grundläggning, maximal belastning och begränsad sänkning av marknivån i syfte att uppnå tillfredsställande stabilitet vid förändrad markanvändning.</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Topografi, berg- och geoteknik</a:t>
            </a:r>
          </a:p>
        </p:txBody>
      </p:sp>
      <p:grpSp>
        <p:nvGrpSpPr>
          <p:cNvPr id="12" name="Grupp 11">
            <a:extLst>
              <a:ext uri="{FF2B5EF4-FFF2-40B4-BE49-F238E27FC236}">
                <a16:creationId xmlns:a16="http://schemas.microsoft.com/office/drawing/2014/main" id="{06420BEB-272F-40AC-BD32-B95C48A58F50}"/>
              </a:ext>
            </a:extLst>
          </p:cNvPr>
          <p:cNvGrpSpPr/>
          <p:nvPr/>
        </p:nvGrpSpPr>
        <p:grpSpPr>
          <a:xfrm>
            <a:off x="6244432" y="540001"/>
            <a:ext cx="5412882" cy="5276222"/>
            <a:chOff x="6244432" y="540001"/>
            <a:chExt cx="5412882" cy="5276222"/>
          </a:xfrm>
        </p:grpSpPr>
        <p:pic>
          <p:nvPicPr>
            <p:cNvPr id="13" name="Bildobjekt 12">
              <a:extLst>
                <a:ext uri="{FF2B5EF4-FFF2-40B4-BE49-F238E27FC236}">
                  <a16:creationId xmlns:a16="http://schemas.microsoft.com/office/drawing/2014/main" id="{7E49262F-4B8A-4FF1-A50B-57ECB1B57F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44432" y="540001"/>
              <a:ext cx="5412882" cy="5276222"/>
            </a:xfrm>
            <a:prstGeom prst="rect">
              <a:avLst/>
            </a:prstGeom>
            <a:ln w="6350">
              <a:solidFill>
                <a:schemeClr val="tx1"/>
              </a:solidFill>
            </a:ln>
          </p:spPr>
        </p:pic>
        <p:sp>
          <p:nvSpPr>
            <p:cNvPr id="14" name="Rektangel: rundade hörn 13">
              <a:extLst>
                <a:ext uri="{FF2B5EF4-FFF2-40B4-BE49-F238E27FC236}">
                  <a16:creationId xmlns:a16="http://schemas.microsoft.com/office/drawing/2014/main" id="{3614ED42-9997-41DA-BD84-29559AB0402E}"/>
                </a:ext>
              </a:extLst>
            </p:cNvPr>
            <p:cNvSpPr/>
            <p:nvPr/>
          </p:nvSpPr>
          <p:spPr>
            <a:xfrm>
              <a:off x="10266679" y="4090513"/>
              <a:ext cx="297217" cy="233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latin typeface="Franklin Gothic Medium" panose="020B0603020102020204" pitchFamily="34" charset="0"/>
                </a:rPr>
                <a:t>+13 </a:t>
              </a:r>
            </a:p>
          </p:txBody>
        </p:sp>
        <p:sp>
          <p:nvSpPr>
            <p:cNvPr id="15" name="Rektangel: rundade hörn 14">
              <a:extLst>
                <a:ext uri="{FF2B5EF4-FFF2-40B4-BE49-F238E27FC236}">
                  <a16:creationId xmlns:a16="http://schemas.microsoft.com/office/drawing/2014/main" id="{51395B13-1087-4B27-9395-9BA8F22592AB}"/>
                </a:ext>
              </a:extLst>
            </p:cNvPr>
            <p:cNvSpPr/>
            <p:nvPr/>
          </p:nvSpPr>
          <p:spPr>
            <a:xfrm>
              <a:off x="9545771" y="4250025"/>
              <a:ext cx="297217" cy="233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latin typeface="Franklin Gothic Medium" panose="020B0603020102020204" pitchFamily="34" charset="0"/>
                </a:rPr>
                <a:t>+4,5 </a:t>
              </a:r>
            </a:p>
          </p:txBody>
        </p:sp>
        <p:sp>
          <p:nvSpPr>
            <p:cNvPr id="16" name="Rektangel: rundade hörn 15">
              <a:extLst>
                <a:ext uri="{FF2B5EF4-FFF2-40B4-BE49-F238E27FC236}">
                  <a16:creationId xmlns:a16="http://schemas.microsoft.com/office/drawing/2014/main" id="{F5C4E4D2-38B3-4976-908D-DC6C951F3A3C}"/>
                </a:ext>
              </a:extLst>
            </p:cNvPr>
            <p:cNvSpPr/>
            <p:nvPr/>
          </p:nvSpPr>
          <p:spPr>
            <a:xfrm>
              <a:off x="9543456" y="2853025"/>
              <a:ext cx="297217" cy="233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latin typeface="Franklin Gothic Medium" panose="020B0603020102020204" pitchFamily="34" charset="0"/>
                </a:rPr>
                <a:t>+5,7 </a:t>
              </a:r>
            </a:p>
          </p:txBody>
        </p:sp>
        <p:sp>
          <p:nvSpPr>
            <p:cNvPr id="18" name="Rektangel: rundade hörn 17">
              <a:extLst>
                <a:ext uri="{FF2B5EF4-FFF2-40B4-BE49-F238E27FC236}">
                  <a16:creationId xmlns:a16="http://schemas.microsoft.com/office/drawing/2014/main" id="{D181A322-ECC2-4652-95C3-12B728D29699}"/>
                </a:ext>
              </a:extLst>
            </p:cNvPr>
            <p:cNvSpPr/>
            <p:nvPr/>
          </p:nvSpPr>
          <p:spPr>
            <a:xfrm>
              <a:off x="9101271" y="1560808"/>
              <a:ext cx="297217" cy="233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latin typeface="Franklin Gothic Medium" panose="020B0603020102020204" pitchFamily="34" charset="0"/>
                </a:rPr>
                <a:t>+6 </a:t>
              </a:r>
            </a:p>
          </p:txBody>
        </p:sp>
        <p:sp>
          <p:nvSpPr>
            <p:cNvPr id="19" name="Rektangel: rundade hörn 18">
              <a:extLst>
                <a:ext uri="{FF2B5EF4-FFF2-40B4-BE49-F238E27FC236}">
                  <a16:creationId xmlns:a16="http://schemas.microsoft.com/office/drawing/2014/main" id="{A8E01DE6-46BD-40FE-BFF0-8986A11BE2A4}"/>
                </a:ext>
              </a:extLst>
            </p:cNvPr>
            <p:cNvSpPr/>
            <p:nvPr/>
          </p:nvSpPr>
          <p:spPr>
            <a:xfrm>
              <a:off x="6776155" y="3459480"/>
              <a:ext cx="297217" cy="233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latin typeface="Franklin Gothic Medium" panose="020B0603020102020204" pitchFamily="34" charset="0"/>
                </a:rPr>
                <a:t>+35 </a:t>
              </a:r>
            </a:p>
          </p:txBody>
        </p:sp>
        <p:sp>
          <p:nvSpPr>
            <p:cNvPr id="20" name="Rektangel: rundade hörn 19">
              <a:extLst>
                <a:ext uri="{FF2B5EF4-FFF2-40B4-BE49-F238E27FC236}">
                  <a16:creationId xmlns:a16="http://schemas.microsoft.com/office/drawing/2014/main" id="{A9978C38-A022-43BC-9EB6-822AD5D2E5E8}"/>
                </a:ext>
              </a:extLst>
            </p:cNvPr>
            <p:cNvSpPr/>
            <p:nvPr/>
          </p:nvSpPr>
          <p:spPr>
            <a:xfrm>
              <a:off x="10371490" y="1723233"/>
              <a:ext cx="297217" cy="233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latin typeface="Franklin Gothic Medium" panose="020B0603020102020204" pitchFamily="34" charset="0"/>
                </a:rPr>
                <a:t>+13 </a:t>
              </a:r>
            </a:p>
          </p:txBody>
        </p:sp>
        <p:sp>
          <p:nvSpPr>
            <p:cNvPr id="21" name="Rektangel: rundade hörn 20">
              <a:extLst>
                <a:ext uri="{FF2B5EF4-FFF2-40B4-BE49-F238E27FC236}">
                  <a16:creationId xmlns:a16="http://schemas.microsoft.com/office/drawing/2014/main" id="{05D5C37C-6DCA-4591-8ADB-E5A404CE309E}"/>
                </a:ext>
              </a:extLst>
            </p:cNvPr>
            <p:cNvSpPr/>
            <p:nvPr/>
          </p:nvSpPr>
          <p:spPr>
            <a:xfrm>
              <a:off x="9568631" y="3740925"/>
              <a:ext cx="297217" cy="233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latin typeface="Franklin Gothic Medium" panose="020B0603020102020204" pitchFamily="34" charset="0"/>
                </a:rPr>
                <a:t>+4,7 </a:t>
              </a:r>
            </a:p>
          </p:txBody>
        </p:sp>
      </p:grpSp>
      <p:grpSp>
        <p:nvGrpSpPr>
          <p:cNvPr id="11" name="Grupp 10">
            <a:extLst>
              <a:ext uri="{FF2B5EF4-FFF2-40B4-BE49-F238E27FC236}">
                <a16:creationId xmlns:a16="http://schemas.microsoft.com/office/drawing/2014/main" id="{5791F905-308C-4A9A-954D-AB4A6AC452CB}"/>
              </a:ext>
            </a:extLst>
          </p:cNvPr>
          <p:cNvGrpSpPr/>
          <p:nvPr/>
        </p:nvGrpSpPr>
        <p:grpSpPr>
          <a:xfrm>
            <a:off x="6236812" y="535292"/>
            <a:ext cx="2069790" cy="2551304"/>
            <a:chOff x="6236812" y="535292"/>
            <a:chExt cx="2069790" cy="2551304"/>
          </a:xfrm>
        </p:grpSpPr>
        <p:grpSp>
          <p:nvGrpSpPr>
            <p:cNvPr id="10" name="Grupp 9">
              <a:extLst>
                <a:ext uri="{FF2B5EF4-FFF2-40B4-BE49-F238E27FC236}">
                  <a16:creationId xmlns:a16="http://schemas.microsoft.com/office/drawing/2014/main" id="{757AA416-E41D-46B4-BCF9-09B9F12A7F63}"/>
                </a:ext>
              </a:extLst>
            </p:cNvPr>
            <p:cNvGrpSpPr/>
            <p:nvPr/>
          </p:nvGrpSpPr>
          <p:grpSpPr>
            <a:xfrm>
              <a:off x="6236812" y="535292"/>
              <a:ext cx="2069790" cy="2551304"/>
              <a:chOff x="6236812" y="535292"/>
              <a:chExt cx="2069790" cy="2551304"/>
            </a:xfrm>
          </p:grpSpPr>
          <p:sp>
            <p:nvSpPr>
              <p:cNvPr id="5" name="Rektangel 4">
                <a:extLst>
                  <a:ext uri="{FF2B5EF4-FFF2-40B4-BE49-F238E27FC236}">
                    <a16:creationId xmlns:a16="http://schemas.microsoft.com/office/drawing/2014/main" id="{C11DEDD7-DC31-4F84-BA1A-3F108DD577B5}"/>
                  </a:ext>
                </a:extLst>
              </p:cNvPr>
              <p:cNvSpPr/>
              <p:nvPr/>
            </p:nvSpPr>
            <p:spPr>
              <a:xfrm>
                <a:off x="6236812" y="535292"/>
                <a:ext cx="2062170" cy="255130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5F792DA7-1D7E-40B4-820A-FA693241E2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6544" r="28989" b="10087"/>
              <a:stretch/>
            </p:blipFill>
            <p:spPr>
              <a:xfrm>
                <a:off x="6244432" y="535292"/>
                <a:ext cx="2062170" cy="1771027"/>
              </a:xfrm>
              <a:prstGeom prst="rect">
                <a:avLst/>
              </a:prstGeom>
              <a:ln w="6350">
                <a:solidFill>
                  <a:schemeClr val="tx1"/>
                </a:solidFill>
              </a:ln>
            </p:spPr>
          </p:pic>
          <p:pic>
            <p:nvPicPr>
              <p:cNvPr id="4" name="Bildobjekt 3">
                <a:extLst>
                  <a:ext uri="{FF2B5EF4-FFF2-40B4-BE49-F238E27FC236}">
                    <a16:creationId xmlns:a16="http://schemas.microsoft.com/office/drawing/2014/main" id="{15240949-32E2-48BD-AC42-4511D49BF9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5040" y="2350992"/>
                <a:ext cx="1495703" cy="706760"/>
              </a:xfrm>
              <a:prstGeom prst="rect">
                <a:avLst/>
              </a:prstGeom>
            </p:spPr>
          </p:pic>
        </p:grpSp>
        <p:sp>
          <p:nvSpPr>
            <p:cNvPr id="9" name="Frihandsfigur: Form 8">
              <a:extLst>
                <a:ext uri="{FF2B5EF4-FFF2-40B4-BE49-F238E27FC236}">
                  <a16:creationId xmlns:a16="http://schemas.microsoft.com/office/drawing/2014/main" id="{14375321-73D7-4090-BFFA-22CA362ABB26}"/>
                </a:ext>
              </a:extLst>
            </p:cNvPr>
            <p:cNvSpPr/>
            <p:nvPr/>
          </p:nvSpPr>
          <p:spPr>
            <a:xfrm rot="151855">
              <a:off x="7158824" y="711199"/>
              <a:ext cx="636281" cy="1254701"/>
            </a:xfrm>
            <a:custGeom>
              <a:avLst/>
              <a:gdLst>
                <a:gd name="connsiteX0" fmla="*/ 0 w 1703294"/>
                <a:gd name="connsiteY0" fmla="*/ 59765 h 3358777"/>
                <a:gd name="connsiteX1" fmla="*/ 227106 w 1703294"/>
                <a:gd name="connsiteY1" fmla="*/ 0 h 3358777"/>
                <a:gd name="connsiteX2" fmla="*/ 400424 w 1703294"/>
                <a:gd name="connsiteY2" fmla="*/ 239059 h 3358777"/>
                <a:gd name="connsiteX3" fmla="*/ 525930 w 1703294"/>
                <a:gd name="connsiteY3" fmla="*/ 1231153 h 3358777"/>
                <a:gd name="connsiteX4" fmla="*/ 705224 w 1703294"/>
                <a:gd name="connsiteY4" fmla="*/ 1565836 h 3358777"/>
                <a:gd name="connsiteX5" fmla="*/ 1051859 w 1703294"/>
                <a:gd name="connsiteY5" fmla="*/ 1356659 h 3358777"/>
                <a:gd name="connsiteX6" fmla="*/ 1332753 w 1703294"/>
                <a:gd name="connsiteY6" fmla="*/ 1822824 h 3358777"/>
                <a:gd name="connsiteX7" fmla="*/ 1703294 w 1703294"/>
                <a:gd name="connsiteY7" fmla="*/ 3149600 h 3358777"/>
                <a:gd name="connsiteX8" fmla="*/ 1016000 w 1703294"/>
                <a:gd name="connsiteY8" fmla="*/ 3269130 h 3358777"/>
                <a:gd name="connsiteX9" fmla="*/ 980141 w 1703294"/>
                <a:gd name="connsiteY9" fmla="*/ 3215342 h 3358777"/>
                <a:gd name="connsiteX10" fmla="*/ 896471 w 1703294"/>
                <a:gd name="connsiteY10" fmla="*/ 3227295 h 3358777"/>
                <a:gd name="connsiteX11" fmla="*/ 902447 w 1703294"/>
                <a:gd name="connsiteY11" fmla="*/ 3287059 h 3358777"/>
                <a:gd name="connsiteX12" fmla="*/ 496047 w 1703294"/>
                <a:gd name="connsiteY12" fmla="*/ 3358777 h 3358777"/>
                <a:gd name="connsiteX13" fmla="*/ 0 w 1703294"/>
                <a:gd name="connsiteY13" fmla="*/ 59765 h 335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3294" h="3358777">
                  <a:moveTo>
                    <a:pt x="0" y="59765"/>
                  </a:moveTo>
                  <a:lnTo>
                    <a:pt x="227106" y="0"/>
                  </a:lnTo>
                  <a:lnTo>
                    <a:pt x="400424" y="239059"/>
                  </a:lnTo>
                  <a:lnTo>
                    <a:pt x="525930" y="1231153"/>
                  </a:lnTo>
                  <a:lnTo>
                    <a:pt x="705224" y="1565836"/>
                  </a:lnTo>
                  <a:lnTo>
                    <a:pt x="1051859" y="1356659"/>
                  </a:lnTo>
                  <a:lnTo>
                    <a:pt x="1332753" y="1822824"/>
                  </a:lnTo>
                  <a:lnTo>
                    <a:pt x="1703294" y="3149600"/>
                  </a:lnTo>
                  <a:lnTo>
                    <a:pt x="1016000" y="3269130"/>
                  </a:lnTo>
                  <a:lnTo>
                    <a:pt x="980141" y="3215342"/>
                  </a:lnTo>
                  <a:lnTo>
                    <a:pt x="896471" y="3227295"/>
                  </a:lnTo>
                  <a:lnTo>
                    <a:pt x="902447" y="3287059"/>
                  </a:lnTo>
                  <a:lnTo>
                    <a:pt x="496047" y="3358777"/>
                  </a:lnTo>
                  <a:lnTo>
                    <a:pt x="0" y="59765"/>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81147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A28EF522-F38F-4C9F-9BF7-C3D1B900AE23}"/>
              </a:ext>
            </a:extLst>
          </p:cNvPr>
          <p:cNvGrpSpPr/>
          <p:nvPr/>
        </p:nvGrpSpPr>
        <p:grpSpPr>
          <a:xfrm>
            <a:off x="0" y="6253386"/>
            <a:ext cx="12192000" cy="623274"/>
            <a:chOff x="1" y="6253386"/>
            <a:chExt cx="12192000" cy="623274"/>
          </a:xfrm>
        </p:grpSpPr>
        <p:sp>
          <p:nvSpPr>
            <p:cNvPr id="2" name="Rektangel 1"/>
            <p:cNvSpPr/>
            <p:nvPr/>
          </p:nvSpPr>
          <p:spPr>
            <a:xfrm>
              <a:off x="1" y="6256051"/>
              <a:ext cx="12192000" cy="620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6033774" y="6253386"/>
              <a:ext cx="4319901" cy="620609"/>
            </a:xfrm>
            <a:prstGeom prst="rect">
              <a:avLst/>
            </a:prstGeom>
            <a:noFill/>
          </p:spPr>
          <p:txBody>
            <a:bodyPr wrap="square" lIns="0" rIns="90000" rtlCol="0" anchor="ctr" anchorCtr="0">
              <a:noAutofit/>
            </a:bodyPr>
            <a:lstStyle/>
            <a:p>
              <a:r>
                <a:rPr lang="sv-SE" sz="1050" dirty="0">
                  <a:solidFill>
                    <a:schemeClr val="bg1">
                      <a:alpha val="50000"/>
                    </a:schemeClr>
                  </a:solidFill>
                  <a:latin typeface="Franklin Gothic Medium" panose="020B0603020102020204" pitchFamily="34" charset="0"/>
                </a:rPr>
                <a:t>Detaljplan för del av Björkö 3:154 m.fl. – </a:t>
              </a:r>
              <a:r>
                <a:rPr lang="sv-SE" sz="1050" dirty="0" err="1">
                  <a:solidFill>
                    <a:schemeClr val="bg1">
                      <a:alpha val="50000"/>
                    </a:schemeClr>
                  </a:solidFill>
                  <a:latin typeface="Franklin Gothic Medium" panose="020B0603020102020204" pitchFamily="34" charset="0"/>
                </a:rPr>
                <a:t>Vitsippevägen</a:t>
              </a:r>
              <a:r>
                <a:rPr lang="sv-SE" sz="1050" dirty="0">
                  <a:solidFill>
                    <a:schemeClr val="bg1">
                      <a:alpha val="50000"/>
                    </a:schemeClr>
                  </a:solidFill>
                  <a:latin typeface="Franklin Gothic Medium" panose="020B0603020102020204" pitchFamily="34" charset="0"/>
                </a:rPr>
                <a:t> / Samrådsförslag</a:t>
              </a:r>
              <a:endParaRPr lang="sv-SE" sz="1200" dirty="0">
                <a:solidFill>
                  <a:schemeClr val="bg1">
                    <a:alpha val="50000"/>
                  </a:schemeClr>
                </a:solidFill>
                <a:latin typeface="Franklin Gothic Medium" panose="020B0603020102020204" pitchFamily="34" charset="0"/>
              </a:endParaRPr>
            </a:p>
          </p:txBody>
        </p:sp>
        <p:pic>
          <p:nvPicPr>
            <p:cNvPr id="7" name="Bildobjekt 6">
              <a:extLst>
                <a:ext uri="{FF2B5EF4-FFF2-40B4-BE49-F238E27FC236}">
                  <a16:creationId xmlns:a16="http://schemas.microsoft.com/office/drawing/2014/main" id="{6153EAA6-AFEB-46A9-81DA-EC00AA8E5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000" y="6365690"/>
              <a:ext cx="1202391" cy="396000"/>
            </a:xfrm>
            <a:prstGeom prst="rect">
              <a:avLst/>
            </a:prstGeom>
          </p:spPr>
        </p:pic>
        <p:cxnSp>
          <p:nvCxnSpPr>
            <p:cNvPr id="40" name="Rak koppling 39">
              <a:extLst>
                <a:ext uri="{FF2B5EF4-FFF2-40B4-BE49-F238E27FC236}">
                  <a16:creationId xmlns:a16="http://schemas.microsoft.com/office/drawing/2014/main" id="{9834C501-1681-4D29-A70A-7FA8CB279325}"/>
                </a:ext>
              </a:extLst>
            </p:cNvPr>
            <p:cNvCxnSpPr>
              <a:cxnSpLocks/>
            </p:cNvCxnSpPr>
            <p:nvPr/>
          </p:nvCxnSpPr>
          <p:spPr>
            <a:xfrm>
              <a:off x="5832000" y="6253386"/>
              <a:ext cx="0" cy="62060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ruta 5">
            <a:extLst>
              <a:ext uri="{FF2B5EF4-FFF2-40B4-BE49-F238E27FC236}">
                <a16:creationId xmlns:a16="http://schemas.microsoft.com/office/drawing/2014/main" id="{D3C91BB9-F128-40C8-8272-E5DA91F1F411}"/>
              </a:ext>
            </a:extLst>
          </p:cNvPr>
          <p:cNvSpPr txBox="1"/>
          <p:nvPr/>
        </p:nvSpPr>
        <p:spPr>
          <a:xfrm>
            <a:off x="539997" y="511425"/>
            <a:ext cx="5292000" cy="5276223"/>
          </a:xfrm>
          <a:prstGeom prst="rect">
            <a:avLst/>
          </a:prstGeom>
          <a:noFill/>
        </p:spPr>
        <p:txBody>
          <a:bodyPr wrap="square" lIns="0" rtlCol="0" anchor="t" anchorCtr="0">
            <a:noAutofit/>
          </a:bodyPr>
          <a:lstStyle/>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Majoriteten av planområdet har avrinning söderut mot ett större översvämningsområde söder om befintligt campingområde (1).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Dagvatten behöver fördröjas inom planområdet för att inte förvärra situationen nedströms.</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Huvudsaklig fördröjning föreslås ske i öppna diken längs med Skarviksvägen. Öppna diken kan även ta emot och fördröja skyfallsflöden då de tillåter fri inströmning.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Ytterligare fördröjning sker genom infiltrationsytor inom kvartersmark. Ytorna möjliggörs bland annat genom begränsningar av exploateringsgraden.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Plankartan innehåller även bestämmelser om markens genomsläpplighetsgrad (reglering av hårdgjorda ytor). </a:t>
            </a:r>
          </a:p>
          <a:p>
            <a:pPr marL="285750" indent="-285750">
              <a:lnSpc>
                <a:spcPts val="2000"/>
              </a:lnSpc>
              <a:spcAft>
                <a:spcPts val="1200"/>
              </a:spcAft>
              <a:buSzPct val="85000"/>
              <a:buFont typeface="Franklin Gothic Medium" panose="020B0603020102020204" pitchFamily="34" charset="0"/>
              <a:buChar char="●"/>
            </a:pPr>
            <a:r>
              <a:rPr lang="sv-SE" sz="1600" dirty="0">
                <a:latin typeface="Franklin Gothic Book" panose="020B0503020102020204" pitchFamily="34" charset="0"/>
              </a:rPr>
              <a:t>Endast dagvatten från parkering- och infartsytor behöver renas. Föreslagen lösning för rening av dagvatten från dessa ytor är växtfilterbäddar. </a:t>
            </a:r>
          </a:p>
        </p:txBody>
      </p:sp>
      <p:sp>
        <p:nvSpPr>
          <p:cNvPr id="17" name="textruta 16">
            <a:extLst>
              <a:ext uri="{FF2B5EF4-FFF2-40B4-BE49-F238E27FC236}">
                <a16:creationId xmlns:a16="http://schemas.microsoft.com/office/drawing/2014/main" id="{47BF87AA-D333-4D36-9A52-FA83D40101BD}"/>
              </a:ext>
            </a:extLst>
          </p:cNvPr>
          <p:cNvSpPr txBox="1"/>
          <p:nvPr/>
        </p:nvSpPr>
        <p:spPr>
          <a:xfrm>
            <a:off x="540000" y="6253386"/>
            <a:ext cx="5265174" cy="558867"/>
          </a:xfrm>
          <a:prstGeom prst="rect">
            <a:avLst/>
          </a:prstGeom>
          <a:noFill/>
        </p:spPr>
        <p:txBody>
          <a:bodyPr wrap="square" lIns="0" rtlCol="0" anchor="ctr" anchorCtr="0">
            <a:noAutofit/>
          </a:bodyPr>
          <a:lstStyle/>
          <a:p>
            <a:r>
              <a:rPr lang="sv-SE" sz="2400" dirty="0">
                <a:solidFill>
                  <a:schemeClr val="bg1"/>
                </a:solidFill>
                <a:latin typeface="Franklin Gothic Demi" panose="020B0703020102020204" pitchFamily="34" charset="0"/>
              </a:rPr>
              <a:t>Dagvatten och skyfall</a:t>
            </a:r>
          </a:p>
        </p:txBody>
      </p:sp>
      <p:pic>
        <p:nvPicPr>
          <p:cNvPr id="4" name="Bildobjekt 3">
            <a:extLst>
              <a:ext uri="{FF2B5EF4-FFF2-40B4-BE49-F238E27FC236}">
                <a16:creationId xmlns:a16="http://schemas.microsoft.com/office/drawing/2014/main" id="{6E809E41-95E5-4B38-8FD0-2A5E6245D6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6624097" y="540000"/>
            <a:ext cx="2360955" cy="3352229"/>
          </a:xfrm>
          <a:prstGeom prst="rect">
            <a:avLst/>
          </a:prstGeom>
          <a:ln w="6350">
            <a:solidFill>
              <a:schemeClr val="tx1"/>
            </a:solidFill>
          </a:ln>
        </p:spPr>
      </p:pic>
      <p:pic>
        <p:nvPicPr>
          <p:cNvPr id="11" name="Bildobjekt 10">
            <a:extLst>
              <a:ext uri="{FF2B5EF4-FFF2-40B4-BE49-F238E27FC236}">
                <a16:creationId xmlns:a16="http://schemas.microsoft.com/office/drawing/2014/main" id="{50A73ED1-B63A-4B97-A58D-C39D3C6441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0840" y="4114947"/>
            <a:ext cx="2360955" cy="1715844"/>
          </a:xfrm>
          <a:prstGeom prst="rect">
            <a:avLst/>
          </a:prstGeom>
          <a:ln w="6350">
            <a:solidFill>
              <a:schemeClr val="tx1"/>
            </a:solidFill>
          </a:ln>
        </p:spPr>
      </p:pic>
      <p:pic>
        <p:nvPicPr>
          <p:cNvPr id="13" name="Bildobjekt 12">
            <a:extLst>
              <a:ext uri="{FF2B5EF4-FFF2-40B4-BE49-F238E27FC236}">
                <a16:creationId xmlns:a16="http://schemas.microsoft.com/office/drawing/2014/main" id="{7A09C199-0F36-4C58-AE56-1F99C48533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24097" y="4114947"/>
            <a:ext cx="2360955" cy="1701276"/>
          </a:xfrm>
          <a:prstGeom prst="rect">
            <a:avLst/>
          </a:prstGeom>
          <a:ln w="6350">
            <a:solidFill>
              <a:schemeClr val="tx1"/>
            </a:solidFill>
          </a:ln>
        </p:spPr>
      </p:pic>
      <p:grpSp>
        <p:nvGrpSpPr>
          <p:cNvPr id="3" name="Grupp 2">
            <a:extLst>
              <a:ext uri="{FF2B5EF4-FFF2-40B4-BE49-F238E27FC236}">
                <a16:creationId xmlns:a16="http://schemas.microsoft.com/office/drawing/2014/main" id="{2205794B-B2C5-4A00-8786-5792CC0C0C8F}"/>
              </a:ext>
            </a:extLst>
          </p:cNvPr>
          <p:cNvGrpSpPr/>
          <p:nvPr/>
        </p:nvGrpSpPr>
        <p:grpSpPr>
          <a:xfrm>
            <a:off x="9175552" y="540000"/>
            <a:ext cx="2356243" cy="3352229"/>
            <a:chOff x="9175552" y="540000"/>
            <a:chExt cx="2356243" cy="3352229"/>
          </a:xfrm>
        </p:grpSpPr>
        <p:pic>
          <p:nvPicPr>
            <p:cNvPr id="9" name="Bildobjekt 8">
              <a:extLst>
                <a:ext uri="{FF2B5EF4-FFF2-40B4-BE49-F238E27FC236}">
                  <a16:creationId xmlns:a16="http://schemas.microsoft.com/office/drawing/2014/main" id="{55395A25-9194-43D0-9E62-173AE442382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75552" y="540000"/>
              <a:ext cx="2356243" cy="3352229"/>
            </a:xfrm>
            <a:prstGeom prst="rect">
              <a:avLst/>
            </a:prstGeom>
            <a:ln w="6350">
              <a:solidFill>
                <a:schemeClr val="tx1"/>
              </a:solidFill>
            </a:ln>
          </p:spPr>
        </p:pic>
        <p:sp>
          <p:nvSpPr>
            <p:cNvPr id="14" name="Ellips 13">
              <a:extLst>
                <a:ext uri="{FF2B5EF4-FFF2-40B4-BE49-F238E27FC236}">
                  <a16:creationId xmlns:a16="http://schemas.microsoft.com/office/drawing/2014/main" id="{8D29EF3E-248D-4D15-8796-08A836E49160}"/>
                </a:ext>
              </a:extLst>
            </p:cNvPr>
            <p:cNvSpPr/>
            <p:nvPr/>
          </p:nvSpPr>
          <p:spPr>
            <a:xfrm>
              <a:off x="10048222" y="2590279"/>
              <a:ext cx="180000" cy="181495"/>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Franklin Gothic Medium" panose="020B0603020102020204" pitchFamily="34" charset="0"/>
                </a:rPr>
                <a:t>1</a:t>
              </a:r>
            </a:p>
          </p:txBody>
        </p:sp>
      </p:grpSp>
    </p:spTree>
    <p:extLst>
      <p:ext uri="{BB962C8B-B14F-4D97-AF65-F5344CB8AC3E}">
        <p14:creationId xmlns:p14="http://schemas.microsoft.com/office/powerpoint/2010/main" val="124493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Öckerö 1">
      <a:dk1>
        <a:sysClr val="windowText" lastClr="000000"/>
      </a:dk1>
      <a:lt1>
        <a:sysClr val="window" lastClr="FFFFFF"/>
      </a:lt1>
      <a:dk2>
        <a:srgbClr val="44546A"/>
      </a:dk2>
      <a:lt2>
        <a:srgbClr val="E7E6E6"/>
      </a:lt2>
      <a:accent1>
        <a:srgbClr val="568EBE"/>
      </a:accent1>
      <a:accent2>
        <a:srgbClr val="0060A9"/>
      </a:accent2>
      <a:accent3>
        <a:srgbClr val="008A9B"/>
      </a:accent3>
      <a:accent4>
        <a:srgbClr val="FCC400"/>
      </a:accent4>
      <a:accent5>
        <a:srgbClr val="00ACD5"/>
      </a:accent5>
      <a:accent6>
        <a:srgbClr val="BC2B16"/>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8745</TotalTime>
  <Words>2541</Words>
  <Application>Microsoft Office PowerPoint</Application>
  <PresentationFormat>Bredbild</PresentationFormat>
  <Paragraphs>287</Paragraphs>
  <Slides>23</Slides>
  <Notes>23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Arial</vt:lpstr>
      <vt:lpstr>Calibri</vt:lpstr>
      <vt:lpstr>Calibri Light</vt:lpstr>
      <vt:lpstr>Franklin Gothic Book</vt:lpstr>
      <vt:lpstr>Franklin Gothic Demi</vt:lpstr>
      <vt:lpstr>Franklin Gothic Heavy</vt:lpstr>
      <vt:lpstr>Franklin Gothic Medium</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Öckerö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Öckerö presentation</dc:title>
  <dc:creator>Anna Corneliusson</dc:creator>
  <cp:lastModifiedBy>Petter Leyman</cp:lastModifiedBy>
  <cp:revision>1083</cp:revision>
  <dcterms:created xsi:type="dcterms:W3CDTF">2018-08-27T12:08:33Z</dcterms:created>
  <dcterms:modified xsi:type="dcterms:W3CDTF">2025-06-12T07:30:34Z</dcterms:modified>
</cp:coreProperties>
</file>